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g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1.png" ContentType="vide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60" r:id="rId5"/>
    <p:sldId id="261" r:id="rId6"/>
    <p:sldId id="262" r:id="rId7"/>
    <p:sldId id="258" r:id="rId8"/>
    <p:sldId id="263" r:id="rId9"/>
    <p:sldId id="277" r:id="rId10"/>
    <p:sldId id="265" r:id="rId11"/>
    <p:sldId id="273" r:id="rId12"/>
    <p:sldId id="274" r:id="rId13"/>
    <p:sldId id="275" r:id="rId14"/>
    <p:sldId id="276" r:id="rId15"/>
    <p:sldId id="270" r:id="rId16"/>
    <p:sldId id="259" r:id="rId17"/>
    <p:sldId id="269" r:id="rId18"/>
    <p:sldId id="266" r:id="rId19"/>
    <p:sldId id="268" r:id="rId20"/>
    <p:sldId id="267" r:id="rId21"/>
    <p:sldId id="271" r:id="rId22"/>
    <p:sldId id="272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80" y="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566-889D-7F49-AAC8-4A8F8C4B2F03}" type="datetimeFigureOut">
              <a:rPr lang="en-US" smtClean="0"/>
              <a:t>15/10/2012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752D-8E38-5643-8F51-CEDFFD761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2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566-889D-7F49-AAC8-4A8F8C4B2F03}" type="datetimeFigureOut">
              <a:rPr lang="en-US" smtClean="0"/>
              <a:t>15/10/2012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752D-8E38-5643-8F51-CEDFFD761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566-889D-7F49-AAC8-4A8F8C4B2F03}" type="datetimeFigureOut">
              <a:rPr lang="en-US" smtClean="0"/>
              <a:t>15/10/2012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752D-8E38-5643-8F51-CEDFFD761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9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566-889D-7F49-AAC8-4A8F8C4B2F03}" type="datetimeFigureOut">
              <a:rPr lang="en-US" smtClean="0"/>
              <a:t>15/10/2012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752D-8E38-5643-8F51-CEDFFD761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566-889D-7F49-AAC8-4A8F8C4B2F03}" type="datetimeFigureOut">
              <a:rPr lang="en-US" smtClean="0"/>
              <a:t>15/10/2012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752D-8E38-5643-8F51-CEDFFD761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1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566-889D-7F49-AAC8-4A8F8C4B2F03}" type="datetimeFigureOut">
              <a:rPr lang="en-US" smtClean="0"/>
              <a:t>15/10/2012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752D-8E38-5643-8F51-CEDFFD761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5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566-889D-7F49-AAC8-4A8F8C4B2F03}" type="datetimeFigureOut">
              <a:rPr lang="en-US" smtClean="0"/>
              <a:t>15/10/2012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752D-8E38-5643-8F51-CEDFFD761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0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566-889D-7F49-AAC8-4A8F8C4B2F03}" type="datetimeFigureOut">
              <a:rPr lang="en-US" smtClean="0"/>
              <a:t>15/10/2012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752D-8E38-5643-8F51-CEDFFD761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2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566-889D-7F49-AAC8-4A8F8C4B2F03}" type="datetimeFigureOut">
              <a:rPr lang="en-US" smtClean="0"/>
              <a:t>15/10/2012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752D-8E38-5643-8F51-CEDFFD761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2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566-889D-7F49-AAC8-4A8F8C4B2F03}" type="datetimeFigureOut">
              <a:rPr lang="en-US" smtClean="0"/>
              <a:t>15/10/2012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752D-8E38-5643-8F51-CEDFFD761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0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A566-889D-7F49-AAC8-4A8F8C4B2F03}" type="datetimeFigureOut">
              <a:rPr lang="en-US" smtClean="0"/>
              <a:t>15/10/2012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752D-8E38-5643-8F51-CEDFFD761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2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AA566-889D-7F49-AAC8-4A8F8C4B2F03}" type="datetimeFigureOut">
              <a:rPr lang="en-US" smtClean="0"/>
              <a:t>15/10/2012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1752D-8E38-5643-8F51-CEDFFD761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2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image" Target="../media/image22.png"/><Relationship Id="rId1" Type="http://schemas.microsoft.com/office/2007/relationships/media" Target="../media/media2.mpg"/><Relationship Id="rId2" Type="http://schemas.openxmlformats.org/officeDocument/2006/relationships/video" Target="../media/media2.m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image" Target="../media/image23.png"/><Relationship Id="rId1" Type="http://schemas.microsoft.com/office/2007/relationships/media" Target="../media/media3.mpg"/><Relationship Id="rId2" Type="http://schemas.openxmlformats.org/officeDocument/2006/relationships/video" Target="../media/media3.m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image" Target="../media/image24.png"/><Relationship Id="rId1" Type="http://schemas.microsoft.com/office/2007/relationships/media" Target="../media/media4.mpg"/><Relationship Id="rId2" Type="http://schemas.openxmlformats.org/officeDocument/2006/relationships/video" Target="../media/media4.m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6.mpg"/><Relationship Id="rId4" Type="http://schemas.openxmlformats.org/officeDocument/2006/relationships/video" Target="../media/media6.mpg"/><Relationship Id="rId5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microsoft.com/office/2007/relationships/media" Target="../media/media5.mpg"/><Relationship Id="rId2" Type="http://schemas.openxmlformats.org/officeDocument/2006/relationships/video" Target="../media/media5.m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image" Target="../media/image27.png"/><Relationship Id="rId1" Type="http://schemas.microsoft.com/office/2007/relationships/media" Target="../media/media7.mpg"/><Relationship Id="rId2" Type="http://schemas.openxmlformats.org/officeDocument/2006/relationships/video" Target="../media/media7.m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9.mpg"/><Relationship Id="rId4" Type="http://schemas.openxmlformats.org/officeDocument/2006/relationships/video" Target="../media/media9.mpg"/><Relationship Id="rId5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microsoft.com/office/2007/relationships/media" Target="../media/media8.mpg"/><Relationship Id="rId2" Type="http://schemas.openxmlformats.org/officeDocument/2006/relationships/video" Target="../media/media8.m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image" Target="../media/image30.png"/><Relationship Id="rId1" Type="http://schemas.microsoft.com/office/2007/relationships/media" Target="../media/media10.mpg"/><Relationship Id="rId2" Type="http://schemas.openxmlformats.org/officeDocument/2006/relationships/video" Target="../media/media10.m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12.mpg"/><Relationship Id="rId4" Type="http://schemas.openxmlformats.org/officeDocument/2006/relationships/video" Target="../media/media12.mpg"/><Relationship Id="rId5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microsoft.com/office/2007/relationships/media" Target="../media/media11.mpg"/><Relationship Id="rId2" Type="http://schemas.openxmlformats.org/officeDocument/2006/relationships/video" Target="../media/media11.m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image" Target="../media/image33.png"/><Relationship Id="rId1" Type="http://schemas.microsoft.com/office/2007/relationships/media" Target="../media/media13.mpg"/><Relationship Id="rId2" Type="http://schemas.openxmlformats.org/officeDocument/2006/relationships/video" Target="../media/media13.m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image" Target="../media/image7.png"/><Relationship Id="rId1" Type="http://schemas.microsoft.com/office/2007/relationships/media" Target="../media/media1.png"/><Relationship Id="rId2" Type="http://schemas.openxmlformats.org/officeDocument/2006/relationships/video" Target="../media/media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Muscles of the Shoulders, Arms &amp; Hands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1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60278"/>
            <a:ext cx="8229600" cy="36987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The four rotator cuff muscles ‘sits muscles’</a:t>
            </a:r>
            <a:endParaRPr lang="en-US" sz="3200" dirty="0"/>
          </a:p>
        </p:txBody>
      </p:sp>
      <p:pic>
        <p:nvPicPr>
          <p:cNvPr id="2" name="Content Placeholder 1" descr="infraspinatus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715" r="-19715"/>
          <a:stretch>
            <a:fillRect/>
          </a:stretch>
        </p:blipFill>
        <p:spPr>
          <a:xfrm>
            <a:off x="3098796" y="520445"/>
            <a:ext cx="3312880" cy="2376000"/>
          </a:xfrm>
        </p:spPr>
      </p:pic>
      <p:pic>
        <p:nvPicPr>
          <p:cNvPr id="3" name="Picture 2" descr="supr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30148"/>
            <a:ext cx="2366297" cy="2366297"/>
          </a:xfrm>
          <a:prstGeom prst="rect">
            <a:avLst/>
          </a:prstGeom>
        </p:spPr>
      </p:pic>
      <p:pic>
        <p:nvPicPr>
          <p:cNvPr id="4" name="Picture 3" descr="teres mino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800" y="530148"/>
            <a:ext cx="2376000" cy="237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069051"/>
            <a:ext cx="247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Supraspinatus</a:t>
            </a:r>
          </a:p>
          <a:p>
            <a:r>
              <a:rPr lang="en-US" sz="1200" dirty="0" smtClean="0"/>
              <a:t>Origin: </a:t>
            </a:r>
            <a:r>
              <a:rPr lang="en-US" sz="1200" dirty="0" err="1" smtClean="0"/>
              <a:t>supraspinous</a:t>
            </a:r>
            <a:r>
              <a:rPr lang="en-US" sz="1200" dirty="0" smtClean="0"/>
              <a:t> fossa</a:t>
            </a:r>
          </a:p>
          <a:p>
            <a:r>
              <a:rPr lang="en-US" sz="1200" dirty="0" smtClean="0"/>
              <a:t>Insertion: upper part of greater tuberosity of humerus</a:t>
            </a:r>
          </a:p>
          <a:p>
            <a:r>
              <a:rPr lang="en-US" sz="1200" dirty="0" smtClean="0"/>
              <a:t>Action: Abduct arms, draws humerus towards glenoid fossa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098796" y="3019735"/>
            <a:ext cx="3093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Infraspinatus</a:t>
            </a:r>
            <a:endParaRPr lang="en-US" sz="1200" b="1" dirty="0" smtClean="0"/>
          </a:p>
          <a:p>
            <a:r>
              <a:rPr lang="en-US" sz="1200" dirty="0" smtClean="0"/>
              <a:t>Origin: </a:t>
            </a:r>
            <a:r>
              <a:rPr lang="en-US" sz="1200" dirty="0" err="1" smtClean="0"/>
              <a:t>infraspinatus</a:t>
            </a:r>
            <a:r>
              <a:rPr lang="en-US" sz="1200" dirty="0" smtClean="0"/>
              <a:t> fossa</a:t>
            </a:r>
          </a:p>
          <a:p>
            <a:r>
              <a:rPr lang="en-US" sz="1200" dirty="0" smtClean="0"/>
              <a:t>Insertion: middle part of greater tuberosity of humerus</a:t>
            </a:r>
          </a:p>
          <a:p>
            <a:r>
              <a:rPr lang="en-US" sz="1200" dirty="0" smtClean="0"/>
              <a:t>Action: Abducts &amp; laterally rotates arm, draws humerus towards glenoid fossa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310800" y="3069051"/>
            <a:ext cx="2529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Teres</a:t>
            </a:r>
            <a:r>
              <a:rPr lang="en-US" sz="1200" b="1" dirty="0" smtClean="0"/>
              <a:t> minor</a:t>
            </a:r>
          </a:p>
          <a:p>
            <a:r>
              <a:rPr lang="en-US" sz="1200" dirty="0" smtClean="0"/>
              <a:t>Origin: axillary border</a:t>
            </a:r>
          </a:p>
          <a:p>
            <a:r>
              <a:rPr lang="en-US" sz="1200" dirty="0" smtClean="0"/>
              <a:t>Insertion: lower part of greater tuberosity of humerus </a:t>
            </a:r>
          </a:p>
          <a:p>
            <a:r>
              <a:rPr lang="en-US" sz="1200" dirty="0" smtClean="0"/>
              <a:t>Action: laterally rotates arm, draws humerus towards glenoid fossa</a:t>
            </a:r>
            <a:endParaRPr lang="en-US" sz="1200" dirty="0"/>
          </a:p>
        </p:txBody>
      </p:sp>
      <p:pic>
        <p:nvPicPr>
          <p:cNvPr id="10" name="Picture 9" descr="subscap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747" y="4364462"/>
            <a:ext cx="2330178" cy="23301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87303" y="4623371"/>
            <a:ext cx="2823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Subscapularis</a:t>
            </a:r>
            <a:endParaRPr lang="en-US" sz="1200" b="1" dirty="0" smtClean="0"/>
          </a:p>
          <a:p>
            <a:r>
              <a:rPr lang="en-US" sz="1200" dirty="0" smtClean="0"/>
              <a:t>Origin: subscapular fossa on anterior surface of scapula</a:t>
            </a:r>
          </a:p>
          <a:p>
            <a:r>
              <a:rPr lang="en-US" sz="1200" dirty="0" smtClean="0"/>
              <a:t>Insertion: lesser tuberosity of humerus, ventral part</a:t>
            </a:r>
          </a:p>
          <a:p>
            <a:r>
              <a:rPr lang="en-US" sz="1200" dirty="0" smtClean="0"/>
              <a:t>Action: medially rotates arm &amp; stabilizes joint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11676" y="4820635"/>
            <a:ext cx="2527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 that the SITS muscles depress the humeral head i.e. draw the head of the humerus towards the glenoid fossa – this is used a great deal to stabilize the shoulder joint.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053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riceps.pn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2717" y="219075"/>
            <a:ext cx="3241704" cy="3632901"/>
          </a:xfrm>
        </p:spPr>
      </p:pic>
      <p:pic>
        <p:nvPicPr>
          <p:cNvPr id="8" name="Content Placeholder 7" descr="biceps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9669" y="265113"/>
            <a:ext cx="3200625" cy="3586863"/>
          </a:xfrm>
        </p:spPr>
      </p:pic>
      <p:sp>
        <p:nvSpPr>
          <p:cNvPr id="9" name="TextBox 8"/>
          <p:cNvSpPr txBox="1"/>
          <p:nvPr/>
        </p:nvSpPr>
        <p:spPr>
          <a:xfrm>
            <a:off x="690461" y="4241172"/>
            <a:ext cx="35139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Triceps </a:t>
            </a:r>
            <a:r>
              <a:rPr lang="en-US" sz="1400" b="1" dirty="0" err="1"/>
              <a:t>B</a:t>
            </a:r>
            <a:r>
              <a:rPr lang="en-US" sz="1400" b="1" dirty="0" err="1" smtClean="0"/>
              <a:t>rachii</a:t>
            </a:r>
            <a:endParaRPr lang="en-US" sz="1400" b="1" dirty="0" smtClean="0"/>
          </a:p>
          <a:p>
            <a:r>
              <a:rPr lang="en-US" sz="1400" dirty="0" smtClean="0"/>
              <a:t>Origin of three heads:</a:t>
            </a:r>
          </a:p>
          <a:p>
            <a:r>
              <a:rPr lang="en-US" sz="1400" dirty="0" smtClean="0"/>
              <a:t>Long head from the inferior border of the glenoid</a:t>
            </a:r>
          </a:p>
          <a:p>
            <a:r>
              <a:rPr lang="en-US" sz="1400" dirty="0" smtClean="0"/>
              <a:t>Medial and short head from humerus</a:t>
            </a:r>
          </a:p>
          <a:p>
            <a:r>
              <a:rPr lang="en-US" sz="1400" dirty="0" smtClean="0"/>
              <a:t>Insertion: posterior part of olecranon process of ulna</a:t>
            </a:r>
          </a:p>
          <a:p>
            <a:r>
              <a:rPr lang="en-US" sz="1400" dirty="0" smtClean="0"/>
              <a:t>Action: extends forearm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141477" y="4241172"/>
            <a:ext cx="34029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Biceps </a:t>
            </a:r>
            <a:r>
              <a:rPr lang="en-US" sz="1400" b="1" dirty="0" err="1" smtClean="0"/>
              <a:t>Brachii</a:t>
            </a:r>
            <a:endParaRPr lang="en-US" sz="1400" b="1" dirty="0" smtClean="0"/>
          </a:p>
          <a:p>
            <a:r>
              <a:rPr lang="en-US" sz="1400" dirty="0" smtClean="0"/>
              <a:t>Origin of two heads:</a:t>
            </a:r>
          </a:p>
          <a:p>
            <a:r>
              <a:rPr lang="en-US" sz="1400" dirty="0" smtClean="0"/>
              <a:t>Long head from top of glenoid of scapula curling over humeral head</a:t>
            </a:r>
          </a:p>
          <a:p>
            <a:r>
              <a:rPr lang="en-US" sz="1400" dirty="0" smtClean="0"/>
              <a:t>Short head from coracoid process of scapula</a:t>
            </a:r>
          </a:p>
          <a:p>
            <a:r>
              <a:rPr lang="en-US" sz="1400" dirty="0" smtClean="0"/>
              <a:t>Insertion: tuberosity of radius</a:t>
            </a:r>
          </a:p>
          <a:p>
            <a:r>
              <a:rPr lang="en-US" sz="1400" dirty="0" smtClean="0"/>
              <a:t>Action: Flexion &amp; supination of forearm</a:t>
            </a:r>
          </a:p>
          <a:p>
            <a:endParaRPr lang="en-US" sz="1400" dirty="0"/>
          </a:p>
          <a:p>
            <a:r>
              <a:rPr lang="en-US" sz="1400" dirty="0" smtClean="0"/>
              <a:t>Tightness inhibits asana such as east stretch &amp; weakness asana such as </a:t>
            </a:r>
            <a:r>
              <a:rPr lang="en-US" sz="1400" dirty="0" err="1" smtClean="0"/>
              <a:t>shoulderstand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47318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rachialis.pn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57163"/>
            <a:ext cx="3389313" cy="3798887"/>
          </a:xfrm>
        </p:spPr>
      </p:pic>
      <p:pic>
        <p:nvPicPr>
          <p:cNvPr id="6" name="Content Placeholder 5" descr="coracobrach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93431" y="256341"/>
            <a:ext cx="3301318" cy="3699709"/>
          </a:xfrm>
        </p:spPr>
      </p:pic>
      <p:sp>
        <p:nvSpPr>
          <p:cNvPr id="7" name="TextBox 6"/>
          <p:cNvSpPr txBox="1"/>
          <p:nvPr/>
        </p:nvSpPr>
        <p:spPr>
          <a:xfrm>
            <a:off x="690461" y="4393572"/>
            <a:ext cx="35139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Brachialis</a:t>
            </a:r>
          </a:p>
          <a:p>
            <a:r>
              <a:rPr lang="en-US" sz="1400" dirty="0" smtClean="0"/>
              <a:t>Origin: anterior of lower half of humerus</a:t>
            </a:r>
          </a:p>
          <a:p>
            <a:r>
              <a:rPr lang="en-US" sz="1400" dirty="0" smtClean="0"/>
              <a:t>Insertion: tuberosity of ulna</a:t>
            </a:r>
          </a:p>
          <a:p>
            <a:endParaRPr lang="en-US" sz="1400" dirty="0" smtClean="0"/>
          </a:p>
          <a:p>
            <a:r>
              <a:rPr lang="en-US" sz="1400" dirty="0" smtClean="0"/>
              <a:t>Action: flexion of forearm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780790" y="4393572"/>
            <a:ext cx="35139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Coracobrachialis</a:t>
            </a:r>
            <a:endParaRPr lang="en-US" sz="1400" b="1" dirty="0" smtClean="0"/>
          </a:p>
          <a:p>
            <a:r>
              <a:rPr lang="en-US" sz="1400" dirty="0" smtClean="0"/>
              <a:t>Origin: tip of the coracoid process of scapula</a:t>
            </a:r>
          </a:p>
          <a:p>
            <a:r>
              <a:rPr lang="en-US" sz="1400" dirty="0" smtClean="0"/>
              <a:t>Insertion: middle third of the medial surface and border of the humerus</a:t>
            </a:r>
          </a:p>
          <a:p>
            <a:endParaRPr lang="en-US" sz="1400" dirty="0" smtClean="0"/>
          </a:p>
          <a:p>
            <a:r>
              <a:rPr lang="en-US" sz="1400" dirty="0" smtClean="0"/>
              <a:t>Action: weakly adducts &amp; stabilizes arm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360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upinator.pn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322635"/>
            <a:ext cx="2279989" cy="2555129"/>
          </a:xfrm>
        </p:spPr>
      </p:pic>
      <p:pic>
        <p:nvPicPr>
          <p:cNvPr id="6" name="Content Placeholder 5" descr="pronator quad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6151" y="322635"/>
            <a:ext cx="2279650" cy="2554287"/>
          </a:xfrm>
        </p:spPr>
      </p:pic>
      <p:pic>
        <p:nvPicPr>
          <p:cNvPr id="8" name="Picture 7" descr="pronator tere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141" y="213300"/>
            <a:ext cx="2563238" cy="2563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1932" y="3185283"/>
            <a:ext cx="30207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Supinator</a:t>
            </a:r>
          </a:p>
          <a:p>
            <a:r>
              <a:rPr lang="en-US" sz="1400" dirty="0" smtClean="0"/>
              <a:t>Origin: lateral epicondyle of humerus Insertion: dorsal &amp; lateral surfaces of upper third of radius</a:t>
            </a:r>
          </a:p>
          <a:p>
            <a:r>
              <a:rPr lang="en-US" sz="1400" dirty="0" smtClean="0"/>
              <a:t>Action: supinates forearm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242705" y="3185283"/>
            <a:ext cx="26878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Pronator </a:t>
            </a:r>
            <a:r>
              <a:rPr lang="en-US" sz="1400" b="1" dirty="0" err="1" smtClean="0"/>
              <a:t>quadratus</a:t>
            </a:r>
            <a:endParaRPr lang="en-US" sz="1400" b="1" dirty="0" smtClean="0"/>
          </a:p>
          <a:p>
            <a:r>
              <a:rPr lang="en-US" sz="1400" dirty="0" smtClean="0"/>
              <a:t>Origin: anterior surface of distal part of shaft of ulna</a:t>
            </a:r>
          </a:p>
          <a:p>
            <a:r>
              <a:rPr lang="en-US" sz="1400" dirty="0" smtClean="0"/>
              <a:t>Insertion: lower portion of anterior shaft of radius</a:t>
            </a:r>
          </a:p>
          <a:p>
            <a:r>
              <a:rPr lang="en-US" sz="1400" dirty="0" smtClean="0"/>
              <a:t>Action: pronates forearm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63478" y="3189735"/>
            <a:ext cx="27399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Pronator </a:t>
            </a:r>
            <a:r>
              <a:rPr lang="en-US" sz="1400" b="1" dirty="0" err="1" smtClean="0"/>
              <a:t>teres</a:t>
            </a:r>
            <a:endParaRPr lang="en-US" sz="1400" b="1" dirty="0" smtClean="0"/>
          </a:p>
          <a:p>
            <a:r>
              <a:rPr lang="en-US" sz="1400" dirty="0" smtClean="0"/>
              <a:t>Origin: humeral head at medial epicondyle of humerus &amp; ulnar head at medial border of coronoid process of ulna</a:t>
            </a:r>
          </a:p>
          <a:p>
            <a:r>
              <a:rPr lang="en-US" sz="1400" dirty="0" smtClean="0"/>
              <a:t>Insertion: middle of lateral surface of radius</a:t>
            </a:r>
          </a:p>
          <a:p>
            <a:r>
              <a:rPr lang="en-US" sz="1400" dirty="0" smtClean="0"/>
              <a:t>Action: pronates &amp; flexes forearm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4122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Wrist Flexors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These are situated </a:t>
            </a:r>
            <a:r>
              <a:rPr lang="en-GB" sz="1800" dirty="0" smtClean="0"/>
              <a:t>within </a:t>
            </a:r>
            <a:r>
              <a:rPr lang="en-GB" sz="1800" dirty="0"/>
              <a:t>the </a:t>
            </a:r>
            <a:r>
              <a:rPr lang="en-GB" sz="1800" b="1" dirty="0"/>
              <a:t>anterior </a:t>
            </a:r>
            <a:r>
              <a:rPr lang="en-GB" sz="1800" b="1" dirty="0" smtClean="0"/>
              <a:t>side of the forearm</a:t>
            </a:r>
            <a:r>
              <a:rPr lang="en-GB" sz="1800" dirty="0" smtClean="0"/>
              <a:t>, </a:t>
            </a:r>
            <a:r>
              <a:rPr lang="en-GB" sz="1800" dirty="0"/>
              <a:t>originating from the medial epicondyle of the elbow joint, radius, ulna and </a:t>
            </a:r>
            <a:r>
              <a:rPr lang="en-GB" sz="1800" dirty="0" err="1"/>
              <a:t>interosseous</a:t>
            </a:r>
            <a:r>
              <a:rPr lang="en-GB" sz="1800" dirty="0"/>
              <a:t> membrane, inserting into the tendons of the anterior fingers.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Wrist Extensors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These originate at the lateral epicondyle of the elbow and the upper bones and </a:t>
            </a:r>
            <a:r>
              <a:rPr lang="en-GB" sz="1800" dirty="0" err="1" smtClean="0"/>
              <a:t>interosseous</a:t>
            </a:r>
            <a:r>
              <a:rPr lang="en-GB" sz="1800" dirty="0" smtClean="0"/>
              <a:t> </a:t>
            </a:r>
            <a:r>
              <a:rPr lang="en-GB" sz="1800" dirty="0"/>
              <a:t>membrane of the forearm forming an extensor compartment on the </a:t>
            </a:r>
            <a:r>
              <a:rPr lang="en-GB" sz="1800" b="1" dirty="0"/>
              <a:t>posterior side of the forearm</a:t>
            </a:r>
            <a:r>
              <a:rPr lang="en-GB" sz="1800" dirty="0"/>
              <a:t>. Again they insert through tendons into the fingers on the posterior side of the hands.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0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Flexion &amp; extension of the hand at the wrist</a:t>
            </a:r>
            <a:endParaRPr lang="en-US" dirty="0"/>
          </a:p>
        </p:txBody>
      </p:sp>
      <p:pic>
        <p:nvPicPr>
          <p:cNvPr id="5" name="flex &amp; extend at wrist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5050" y="642938"/>
            <a:ext cx="5111750" cy="51117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Wrist flexors are located at the anterior side of the forearm</a:t>
            </a:r>
          </a:p>
          <a:p>
            <a:endParaRPr lang="en-US" dirty="0"/>
          </a:p>
          <a:p>
            <a:r>
              <a:rPr lang="en-US" dirty="0" smtClean="0"/>
              <a:t>Wrist extensors are located at the posterior side of the forearm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0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Supination &amp; Pronation</a:t>
            </a:r>
            <a:endParaRPr lang="en-US" dirty="0"/>
          </a:p>
        </p:txBody>
      </p:sp>
      <p:pic>
        <p:nvPicPr>
          <p:cNvPr id="5" name="sup &amp; pron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5050" y="642938"/>
            <a:ext cx="5111750" cy="51117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err="1" smtClean="0"/>
              <a:t>Supinators</a:t>
            </a:r>
            <a:r>
              <a:rPr lang="en-US" b="1" dirty="0" smtClean="0"/>
              <a:t>:</a:t>
            </a:r>
          </a:p>
          <a:p>
            <a:endParaRPr lang="en-US" dirty="0"/>
          </a:p>
          <a:p>
            <a:r>
              <a:rPr lang="en-US" dirty="0" err="1" smtClean="0"/>
              <a:t>Supinators</a:t>
            </a:r>
            <a:r>
              <a:rPr lang="en-US" dirty="0" smtClean="0"/>
              <a:t> &amp; </a:t>
            </a:r>
            <a:r>
              <a:rPr lang="en-US" dirty="0"/>
              <a:t>B</a:t>
            </a:r>
            <a:r>
              <a:rPr lang="en-US" dirty="0" smtClean="0"/>
              <a:t>iceps </a:t>
            </a:r>
            <a:r>
              <a:rPr lang="en-US" dirty="0" err="1" smtClean="0"/>
              <a:t>Brachii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Pronators:</a:t>
            </a:r>
          </a:p>
          <a:p>
            <a:endParaRPr lang="en-US" dirty="0"/>
          </a:p>
          <a:p>
            <a:r>
              <a:rPr lang="en-US" dirty="0" smtClean="0"/>
              <a:t>Pronator </a:t>
            </a:r>
            <a:r>
              <a:rPr lang="en-US" dirty="0" err="1"/>
              <a:t>T</a:t>
            </a:r>
            <a:r>
              <a:rPr lang="en-US" dirty="0" err="1" smtClean="0"/>
              <a:t>eres</a:t>
            </a:r>
            <a:r>
              <a:rPr lang="en-US" dirty="0" smtClean="0"/>
              <a:t> &amp; Pronator </a:t>
            </a:r>
            <a:r>
              <a:rPr lang="en-US" dirty="0" err="1" smtClean="0"/>
              <a:t>Quadratus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Flexion &amp; extension of the  forearm at the elbow</a:t>
            </a:r>
            <a:endParaRPr lang="en-US" dirty="0"/>
          </a:p>
        </p:txBody>
      </p:sp>
      <p:pic>
        <p:nvPicPr>
          <p:cNvPr id="5" name="flex and ext of elbow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5050" y="642938"/>
            <a:ext cx="5111750" cy="51117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Forearm Flexors:</a:t>
            </a:r>
          </a:p>
          <a:p>
            <a:endParaRPr lang="en-US" dirty="0"/>
          </a:p>
          <a:p>
            <a:r>
              <a:rPr lang="en-US" dirty="0" smtClean="0"/>
              <a:t>Biceps </a:t>
            </a:r>
            <a:r>
              <a:rPr lang="en-US" dirty="0" err="1" smtClean="0"/>
              <a:t>Brachii</a:t>
            </a:r>
            <a:endParaRPr lang="en-US" dirty="0" smtClean="0"/>
          </a:p>
          <a:p>
            <a:r>
              <a:rPr lang="en-US" dirty="0" smtClean="0"/>
              <a:t>Brachialis		 </a:t>
            </a:r>
          </a:p>
          <a:p>
            <a:r>
              <a:rPr lang="en-US" dirty="0" smtClean="0"/>
              <a:t>Pronator </a:t>
            </a:r>
            <a:r>
              <a:rPr lang="en-US" dirty="0" err="1"/>
              <a:t>T</a:t>
            </a:r>
            <a:r>
              <a:rPr lang="en-US" dirty="0" err="1" smtClean="0"/>
              <a:t>eres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Forearm Extensors:</a:t>
            </a:r>
          </a:p>
          <a:p>
            <a:endParaRPr lang="en-US" dirty="0"/>
          </a:p>
          <a:p>
            <a:r>
              <a:rPr lang="en-US" dirty="0" smtClean="0"/>
              <a:t>Triceps </a:t>
            </a:r>
            <a:r>
              <a:rPr lang="en-US" dirty="0" err="1" smtClean="0"/>
              <a:t>Brachii</a:t>
            </a:r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3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1"/>
            <a:ext cx="5843267" cy="429702"/>
          </a:xfrm>
        </p:spPr>
        <p:txBody>
          <a:bodyPr>
            <a:normAutofit/>
          </a:bodyPr>
          <a:lstStyle/>
          <a:p>
            <a:r>
              <a:rPr lang="en-US" dirty="0" smtClean="0"/>
              <a:t>Flexion &amp; Extension of the arm at the shoulder</a:t>
            </a:r>
            <a:endParaRPr lang="en-US" dirty="0"/>
          </a:p>
        </p:txBody>
      </p:sp>
      <p:pic>
        <p:nvPicPr>
          <p:cNvPr id="8" name="flex and extend arm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937003"/>
            <a:ext cx="3382424" cy="3382424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16484" y="4319427"/>
            <a:ext cx="3223140" cy="183031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b="1" dirty="0" smtClean="0"/>
              <a:t>Arms flexors:</a:t>
            </a:r>
          </a:p>
          <a:p>
            <a:endParaRPr lang="en-US" dirty="0"/>
          </a:p>
          <a:p>
            <a:r>
              <a:rPr lang="en-US" dirty="0" smtClean="0"/>
              <a:t>Anterior Deltoid</a:t>
            </a:r>
          </a:p>
          <a:p>
            <a:r>
              <a:rPr lang="en-US" dirty="0" err="1" smtClean="0"/>
              <a:t>Pectorialis</a:t>
            </a:r>
            <a:r>
              <a:rPr lang="en-US" dirty="0" smtClean="0"/>
              <a:t> Major (upper)</a:t>
            </a:r>
          </a:p>
          <a:p>
            <a:r>
              <a:rPr lang="en-US" dirty="0" smtClean="0"/>
              <a:t>Biceps </a:t>
            </a:r>
            <a:r>
              <a:rPr lang="en-US" dirty="0" err="1" smtClean="0"/>
              <a:t>Brachii</a:t>
            </a:r>
            <a:r>
              <a:rPr lang="en-US" dirty="0" smtClean="0"/>
              <a:t> (weakly)</a:t>
            </a:r>
          </a:p>
          <a:p>
            <a:r>
              <a:rPr lang="en-US" dirty="0" err="1" smtClean="0"/>
              <a:t>Coracobrachialis</a:t>
            </a:r>
            <a:r>
              <a:rPr lang="en-US" dirty="0" smtClean="0"/>
              <a:t> (weakly)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fext sh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40728" y="937003"/>
            <a:ext cx="3382424" cy="3382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0728" y="4487752"/>
            <a:ext cx="33824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Arm extensors:</a:t>
            </a:r>
          </a:p>
          <a:p>
            <a:endParaRPr lang="en-US" sz="1400" dirty="0"/>
          </a:p>
          <a:p>
            <a:r>
              <a:rPr lang="en-US" sz="1400" dirty="0"/>
              <a:t>Posterior Deltoid</a:t>
            </a:r>
          </a:p>
          <a:p>
            <a:r>
              <a:rPr lang="en-US" sz="1400" dirty="0" err="1"/>
              <a:t>Latissimus</a:t>
            </a:r>
            <a:r>
              <a:rPr lang="en-US" sz="1400" dirty="0"/>
              <a:t> </a:t>
            </a:r>
            <a:r>
              <a:rPr lang="en-US" sz="1400" dirty="0" err="1"/>
              <a:t>Dorsi</a:t>
            </a:r>
            <a:endParaRPr lang="en-US" sz="1400" dirty="0"/>
          </a:p>
          <a:p>
            <a:r>
              <a:rPr lang="en-US" sz="1400" dirty="0" err="1"/>
              <a:t>Teres</a:t>
            </a:r>
            <a:r>
              <a:rPr lang="en-US" sz="1400" dirty="0"/>
              <a:t> Major</a:t>
            </a:r>
          </a:p>
          <a:p>
            <a:r>
              <a:rPr lang="en-US" sz="1400" dirty="0" err="1"/>
              <a:t>Pectorialis</a:t>
            </a:r>
            <a:r>
              <a:rPr lang="en-US" sz="1400" dirty="0"/>
              <a:t> Major (lower)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13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Abduction &amp; Adduction of the arm at the Shoulder</a:t>
            </a:r>
            <a:endParaRPr lang="en-US" dirty="0"/>
          </a:p>
        </p:txBody>
      </p:sp>
      <p:pic>
        <p:nvPicPr>
          <p:cNvPr id="5" name="abduction &amp; adduction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3867" y="824229"/>
            <a:ext cx="3922431" cy="39224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b="1" dirty="0" smtClean="0"/>
              <a:t>Arm Abductors</a:t>
            </a:r>
          </a:p>
          <a:p>
            <a:r>
              <a:rPr lang="en-US" dirty="0" smtClean="0"/>
              <a:t>(away from the midline):</a:t>
            </a:r>
          </a:p>
          <a:p>
            <a:endParaRPr lang="en-US" dirty="0" smtClean="0"/>
          </a:p>
          <a:p>
            <a:r>
              <a:rPr lang="en-US" dirty="0" smtClean="0"/>
              <a:t>Middle deltoid </a:t>
            </a:r>
            <a:r>
              <a:rPr lang="en-GB" dirty="0" smtClean="0"/>
              <a:t>(assisted </a:t>
            </a:r>
            <a:r>
              <a:rPr lang="en-GB" dirty="0"/>
              <a:t>by the trapezius &amp; rhomboids </a:t>
            </a:r>
            <a:endParaRPr lang="en-GB" dirty="0" smtClean="0"/>
          </a:p>
          <a:p>
            <a:r>
              <a:rPr lang="en-GB" dirty="0" smtClean="0"/>
              <a:t>which </a:t>
            </a:r>
            <a:r>
              <a:rPr lang="en-GB" dirty="0"/>
              <a:t>rotate the scapula)</a:t>
            </a:r>
          </a:p>
          <a:p>
            <a:r>
              <a:rPr lang="en-GB" dirty="0"/>
              <a:t>Supraspinatus</a:t>
            </a:r>
          </a:p>
          <a:p>
            <a:r>
              <a:rPr lang="en-GB" dirty="0" err="1"/>
              <a:t>Teres</a:t>
            </a:r>
            <a:r>
              <a:rPr lang="en-GB" dirty="0"/>
              <a:t> Minor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Arm Adductors</a:t>
            </a:r>
          </a:p>
          <a:p>
            <a:r>
              <a:rPr lang="en-US" dirty="0" smtClean="0"/>
              <a:t>(towards the midline):</a:t>
            </a:r>
          </a:p>
          <a:p>
            <a:endParaRPr lang="en-US" dirty="0"/>
          </a:p>
          <a:p>
            <a:r>
              <a:rPr lang="en-US" dirty="0" err="1" smtClean="0"/>
              <a:t>Latissimus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orsi</a:t>
            </a:r>
            <a:endParaRPr lang="en-US" dirty="0" smtClean="0"/>
          </a:p>
          <a:p>
            <a:r>
              <a:rPr lang="en-US" dirty="0" err="1" smtClean="0"/>
              <a:t>Pectorialis</a:t>
            </a:r>
            <a:r>
              <a:rPr lang="en-US" dirty="0" smtClean="0"/>
              <a:t> Major</a:t>
            </a:r>
          </a:p>
          <a:p>
            <a:r>
              <a:rPr lang="en-US" dirty="0" err="1" smtClean="0"/>
              <a:t>Teres</a:t>
            </a:r>
            <a:r>
              <a:rPr lang="en-US" dirty="0" smtClean="0"/>
              <a:t> Major</a:t>
            </a:r>
          </a:p>
          <a:p>
            <a:r>
              <a:rPr lang="en-US" dirty="0" err="1" smtClean="0"/>
              <a:t>Coracobrachialis</a:t>
            </a:r>
            <a:r>
              <a:rPr lang="en-US" dirty="0" smtClean="0"/>
              <a:t> (weakly)</a:t>
            </a:r>
          </a:p>
          <a:p>
            <a:r>
              <a:rPr lang="en-US" dirty="0" smtClean="0"/>
              <a:t>Long head Triceps </a:t>
            </a:r>
            <a:r>
              <a:rPr lang="en-US" dirty="0" err="1" smtClean="0"/>
              <a:t>Brachii</a:t>
            </a:r>
            <a:r>
              <a:rPr lang="en-US" dirty="0" smtClean="0"/>
              <a:t> (weakly)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2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8679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Latissimus</a:t>
            </a:r>
            <a:r>
              <a:rPr lang="en-US" dirty="0" smtClean="0"/>
              <a:t> </a:t>
            </a:r>
            <a:r>
              <a:rPr lang="en-US" dirty="0" err="1" smtClean="0"/>
              <a:t>Dorsi</a:t>
            </a:r>
            <a:endParaRPr lang="en-US" dirty="0"/>
          </a:p>
        </p:txBody>
      </p:sp>
      <p:pic>
        <p:nvPicPr>
          <p:cNvPr id="7" name="Content Placeholder 6" descr="lat dorsi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Trans. </a:t>
            </a:r>
            <a:r>
              <a:rPr lang="en-US" dirty="0"/>
              <a:t>a</a:t>
            </a:r>
            <a:r>
              <a:rPr lang="en-US" dirty="0" smtClean="0"/>
              <a:t>s ‘</a:t>
            </a:r>
            <a:r>
              <a:rPr lang="en-US" dirty="0"/>
              <a:t>b</a:t>
            </a:r>
            <a:r>
              <a:rPr lang="en-US" dirty="0" smtClean="0"/>
              <a:t>roadest muscle of the back’</a:t>
            </a:r>
          </a:p>
          <a:p>
            <a:endParaRPr lang="en-US" dirty="0"/>
          </a:p>
          <a:p>
            <a:r>
              <a:rPr lang="en-US" b="1" dirty="0" smtClean="0"/>
              <a:t>Origin: </a:t>
            </a:r>
          </a:p>
          <a:p>
            <a:r>
              <a:rPr lang="en-US" dirty="0" err="1" smtClean="0"/>
              <a:t>Illiac</a:t>
            </a:r>
            <a:r>
              <a:rPr lang="en-US" dirty="0" smtClean="0"/>
              <a:t> crest, </a:t>
            </a:r>
            <a:r>
              <a:rPr lang="en-US" dirty="0" err="1" smtClean="0"/>
              <a:t>spinous</a:t>
            </a:r>
            <a:r>
              <a:rPr lang="en-US" dirty="0" smtClean="0"/>
              <a:t> processes of S1 to T7, lower 3 ribs and inferior angle of scapula</a:t>
            </a:r>
          </a:p>
          <a:p>
            <a:endParaRPr lang="en-US" dirty="0"/>
          </a:p>
          <a:p>
            <a:r>
              <a:rPr lang="en-US" b="1" dirty="0" smtClean="0"/>
              <a:t>Insertion: </a:t>
            </a:r>
          </a:p>
          <a:p>
            <a:r>
              <a:rPr lang="en-US" dirty="0" smtClean="0"/>
              <a:t>Medial side of humerus</a:t>
            </a:r>
          </a:p>
          <a:p>
            <a:endParaRPr lang="en-US" dirty="0"/>
          </a:p>
          <a:p>
            <a:r>
              <a:rPr lang="en-US" b="1" dirty="0" smtClean="0"/>
              <a:t>Action:</a:t>
            </a:r>
          </a:p>
          <a:p>
            <a:r>
              <a:rPr lang="en-US" dirty="0" smtClean="0"/>
              <a:t>Medially rotates and adducts arm</a:t>
            </a:r>
          </a:p>
          <a:p>
            <a:r>
              <a:rPr lang="en-US" dirty="0" smtClean="0"/>
              <a:t>Extends arm from a flexed position</a:t>
            </a:r>
          </a:p>
          <a:p>
            <a:endParaRPr lang="en-US" dirty="0"/>
          </a:p>
          <a:p>
            <a:r>
              <a:rPr lang="en-US" dirty="0" smtClean="0"/>
              <a:t>(Synergist role in extension &amp; lateral flexion of the spine)</a:t>
            </a:r>
          </a:p>
          <a:p>
            <a:endParaRPr lang="en-US" dirty="0"/>
          </a:p>
          <a:p>
            <a:r>
              <a:rPr lang="en-US" dirty="0" smtClean="0"/>
              <a:t>When tight limits overhead poses such as warrior 1 and the wheel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51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731004" cy="528334"/>
          </a:xfrm>
        </p:spPr>
        <p:txBody>
          <a:bodyPr>
            <a:normAutofit/>
          </a:bodyPr>
          <a:lstStyle/>
          <a:p>
            <a:r>
              <a:rPr lang="en-US" dirty="0" smtClean="0"/>
              <a:t>External &amp; Internal rotation of the arm at the shoulder</a:t>
            </a:r>
            <a:endParaRPr lang="en-US" dirty="0"/>
          </a:p>
        </p:txBody>
      </p:sp>
      <p:pic>
        <p:nvPicPr>
          <p:cNvPr id="5" name="External &amp; Internal Rotation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33943" y="1157343"/>
            <a:ext cx="3172831" cy="31728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57343"/>
            <a:ext cx="8531138" cy="484687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 smtClean="0"/>
              <a:t>External (lateral) arm </a:t>
            </a:r>
          </a:p>
          <a:p>
            <a:r>
              <a:rPr lang="en-US" b="1" dirty="0"/>
              <a:t>r</a:t>
            </a:r>
            <a:r>
              <a:rPr lang="en-US" b="1" dirty="0" smtClean="0"/>
              <a:t>otators:</a:t>
            </a:r>
          </a:p>
          <a:p>
            <a:endParaRPr lang="en-US" dirty="0" smtClean="0"/>
          </a:p>
          <a:p>
            <a:r>
              <a:rPr lang="en-US" dirty="0" smtClean="0"/>
              <a:t>Posterior deltoid</a:t>
            </a:r>
            <a:endParaRPr lang="en-US" dirty="0"/>
          </a:p>
          <a:p>
            <a:r>
              <a:rPr lang="en-US" dirty="0" err="1" smtClean="0"/>
              <a:t>Infraspinatus</a:t>
            </a:r>
            <a:endParaRPr lang="en-US" dirty="0"/>
          </a:p>
          <a:p>
            <a:r>
              <a:rPr lang="en-US" dirty="0" err="1" smtClean="0"/>
              <a:t>Teres</a:t>
            </a:r>
            <a:r>
              <a:rPr lang="en-US" dirty="0" smtClean="0"/>
              <a:t> Minor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Internal (medial) arm </a:t>
            </a:r>
          </a:p>
          <a:p>
            <a:r>
              <a:rPr lang="en-US" b="1" dirty="0" smtClean="0"/>
              <a:t>rotators:</a:t>
            </a:r>
          </a:p>
          <a:p>
            <a:endParaRPr lang="en-US" dirty="0" smtClean="0"/>
          </a:p>
          <a:p>
            <a:r>
              <a:rPr lang="en-US" dirty="0" err="1" smtClean="0"/>
              <a:t>Latissimus</a:t>
            </a:r>
            <a:r>
              <a:rPr lang="en-US" dirty="0" smtClean="0"/>
              <a:t> </a:t>
            </a:r>
            <a:r>
              <a:rPr lang="en-US" dirty="0" err="1" smtClean="0"/>
              <a:t>dorsi</a:t>
            </a:r>
            <a:endParaRPr lang="en-US" dirty="0" smtClean="0"/>
          </a:p>
          <a:p>
            <a:r>
              <a:rPr lang="en-US" dirty="0" smtClean="0"/>
              <a:t>Anterior Deltoid</a:t>
            </a:r>
          </a:p>
          <a:p>
            <a:r>
              <a:rPr lang="en-US" dirty="0" err="1" smtClean="0"/>
              <a:t>Pectorialis</a:t>
            </a:r>
            <a:r>
              <a:rPr lang="en-US" dirty="0" smtClean="0"/>
              <a:t> major</a:t>
            </a:r>
          </a:p>
          <a:p>
            <a:r>
              <a:rPr lang="en-US" dirty="0" err="1" smtClean="0"/>
              <a:t>Teres</a:t>
            </a:r>
            <a:r>
              <a:rPr lang="en-US" dirty="0" smtClean="0"/>
              <a:t> Major</a:t>
            </a:r>
          </a:p>
          <a:p>
            <a:r>
              <a:rPr lang="en-US" dirty="0" err="1" smtClean="0"/>
              <a:t>Subscapularis</a:t>
            </a:r>
            <a:endParaRPr lang="en-US" dirty="0"/>
          </a:p>
        </p:txBody>
      </p:sp>
      <p:pic>
        <p:nvPicPr>
          <p:cNvPr id="3" name="ext &amp; inter rot shoulder back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06774" y="1157343"/>
            <a:ext cx="3172831" cy="317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41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Elevation &amp; depression of the scapulae</a:t>
            </a:r>
            <a:endParaRPr lang="en-US" dirty="0"/>
          </a:p>
        </p:txBody>
      </p:sp>
      <p:pic>
        <p:nvPicPr>
          <p:cNvPr id="5" name="elevation &amp; depression of scap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5050" y="642938"/>
            <a:ext cx="5111750" cy="51117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600" b="1" dirty="0" smtClean="0"/>
              <a:t>Scapula elevators:</a:t>
            </a:r>
          </a:p>
          <a:p>
            <a:endParaRPr lang="en-US" sz="1600" dirty="0"/>
          </a:p>
          <a:p>
            <a:r>
              <a:rPr lang="en-US" sz="1600" dirty="0" smtClean="0"/>
              <a:t>Upper Trapezius</a:t>
            </a:r>
          </a:p>
          <a:p>
            <a:r>
              <a:rPr lang="en-US" sz="1600" dirty="0" err="1" smtClean="0"/>
              <a:t>Levator</a:t>
            </a:r>
            <a:r>
              <a:rPr lang="en-US" sz="1600" dirty="0" smtClean="0"/>
              <a:t> </a:t>
            </a:r>
            <a:r>
              <a:rPr lang="en-US" sz="1600" dirty="0"/>
              <a:t>S</a:t>
            </a:r>
            <a:r>
              <a:rPr lang="en-US" sz="1600" dirty="0" smtClean="0"/>
              <a:t>capulae</a:t>
            </a:r>
          </a:p>
          <a:p>
            <a:r>
              <a:rPr lang="en-US" sz="1600" dirty="0" smtClean="0"/>
              <a:t>Rhomboid Minor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b="1" dirty="0"/>
              <a:t>S</a:t>
            </a:r>
            <a:r>
              <a:rPr lang="en-US" sz="1600" b="1" dirty="0" smtClean="0"/>
              <a:t>capula Depressors:</a:t>
            </a:r>
          </a:p>
          <a:p>
            <a:endParaRPr lang="en-US" sz="1600" dirty="0"/>
          </a:p>
          <a:p>
            <a:r>
              <a:rPr lang="en-US" sz="1600" dirty="0" smtClean="0"/>
              <a:t>Lower Trapezius</a:t>
            </a:r>
          </a:p>
          <a:p>
            <a:r>
              <a:rPr lang="en-US" sz="1600" dirty="0" err="1" smtClean="0"/>
              <a:t>Serratus</a:t>
            </a:r>
            <a:r>
              <a:rPr lang="en-US" sz="1600" dirty="0" smtClean="0"/>
              <a:t> Anterior</a:t>
            </a:r>
          </a:p>
        </p:txBody>
      </p:sp>
    </p:spTree>
    <p:extLst>
      <p:ext uri="{BB962C8B-B14F-4D97-AF65-F5344CB8AC3E}">
        <p14:creationId xmlns:p14="http://schemas.microsoft.com/office/powerpoint/2010/main" val="391579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350080" cy="3803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Protraction &amp; retraction of the scapulae</a:t>
            </a:r>
            <a:endParaRPr lang="en-US" dirty="0"/>
          </a:p>
        </p:txBody>
      </p:sp>
      <p:pic>
        <p:nvPicPr>
          <p:cNvPr id="5" name="Protract &amp; retract scap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6803" y="900503"/>
            <a:ext cx="3240693" cy="324069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782" y="4413778"/>
            <a:ext cx="4277398" cy="218223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/>
              <a:t>Scapula protractors (abducts):</a:t>
            </a:r>
          </a:p>
          <a:p>
            <a:endParaRPr lang="en-US" dirty="0" smtClean="0"/>
          </a:p>
          <a:p>
            <a:r>
              <a:rPr lang="en-US" dirty="0" err="1" smtClean="0"/>
              <a:t>Serratus</a:t>
            </a:r>
            <a:r>
              <a:rPr lang="en-US" dirty="0" smtClean="0"/>
              <a:t> anterior</a:t>
            </a:r>
          </a:p>
          <a:p>
            <a:r>
              <a:rPr lang="en-US" dirty="0" err="1" smtClean="0"/>
              <a:t>Pectorialis</a:t>
            </a:r>
            <a:r>
              <a:rPr lang="en-US" dirty="0" smtClean="0"/>
              <a:t> minor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(helps with flexion and abduction of the arm)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rotract back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35234" y="900503"/>
            <a:ext cx="3296907" cy="32969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5234" y="4635699"/>
            <a:ext cx="35681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Scapula retractors </a:t>
            </a:r>
            <a:r>
              <a:rPr lang="en-US" sz="1400" b="1" dirty="0"/>
              <a:t>(adducts)</a:t>
            </a:r>
            <a:r>
              <a:rPr lang="en-US" sz="1400" dirty="0"/>
              <a:t>:</a:t>
            </a:r>
          </a:p>
          <a:p>
            <a:endParaRPr lang="en-US" sz="1400" dirty="0"/>
          </a:p>
          <a:p>
            <a:r>
              <a:rPr lang="en-US" sz="1400" dirty="0"/>
              <a:t>Middle trapezius</a:t>
            </a:r>
          </a:p>
          <a:p>
            <a:r>
              <a:rPr lang="en-US" sz="1400" dirty="0"/>
              <a:t>Rhomboids</a:t>
            </a:r>
          </a:p>
          <a:p>
            <a:r>
              <a:rPr lang="en-US" sz="1400" dirty="0" err="1"/>
              <a:t>Levator</a:t>
            </a:r>
            <a:r>
              <a:rPr lang="en-US" sz="1400" dirty="0"/>
              <a:t> </a:t>
            </a:r>
            <a:r>
              <a:rPr lang="en-US" sz="1400" dirty="0" smtClean="0"/>
              <a:t>scapulae</a:t>
            </a:r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Main stabilizers of scapula: </a:t>
            </a:r>
            <a:r>
              <a:rPr lang="en-US" sz="1400" dirty="0" err="1" smtClean="0"/>
              <a:t>Serratus</a:t>
            </a:r>
            <a:r>
              <a:rPr lang="en-US" sz="1400" dirty="0" smtClean="0"/>
              <a:t> Anterior &amp; Rhomboids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17732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Upwards &amp; Downwards Rotation of the scapulae</a:t>
            </a:r>
            <a:endParaRPr lang="en-US" dirty="0"/>
          </a:p>
        </p:txBody>
      </p:sp>
      <p:pic>
        <p:nvPicPr>
          <p:cNvPr id="5" name="upwards &amp; downwards rot scap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5050" y="642938"/>
            <a:ext cx="5111750" cy="51117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b="1" dirty="0" smtClean="0"/>
              <a:t>Upwards scapula rotators:</a:t>
            </a:r>
          </a:p>
          <a:p>
            <a:endParaRPr lang="en-US" dirty="0"/>
          </a:p>
          <a:p>
            <a:r>
              <a:rPr lang="en-US" dirty="0" smtClean="0"/>
              <a:t>Upper &amp; Lower Trapezius</a:t>
            </a:r>
          </a:p>
          <a:p>
            <a:r>
              <a:rPr lang="en-US" dirty="0" err="1" smtClean="0"/>
              <a:t>Serratus</a:t>
            </a:r>
            <a:r>
              <a:rPr lang="en-US" dirty="0" smtClean="0"/>
              <a:t> Anterior</a:t>
            </a:r>
          </a:p>
          <a:p>
            <a:endParaRPr lang="en-US" dirty="0"/>
          </a:p>
          <a:p>
            <a:r>
              <a:rPr lang="en-US" dirty="0" smtClean="0"/>
              <a:t>(Upwards scapula rotation assists in full flexion of the arms overhead, once in these asana such as </a:t>
            </a:r>
            <a:r>
              <a:rPr lang="en-US" dirty="0" err="1" smtClean="0"/>
              <a:t>vrksasana</a:t>
            </a:r>
            <a:r>
              <a:rPr lang="en-US" dirty="0" smtClean="0"/>
              <a:t> the scapulae are retracted &amp; depressed)</a:t>
            </a:r>
          </a:p>
          <a:p>
            <a:endParaRPr lang="en-US" dirty="0"/>
          </a:p>
          <a:p>
            <a:r>
              <a:rPr lang="en-US" b="1" dirty="0" smtClean="0"/>
              <a:t>Downwards scapula rotators:</a:t>
            </a:r>
          </a:p>
          <a:p>
            <a:endParaRPr lang="en-US" dirty="0"/>
          </a:p>
          <a:p>
            <a:r>
              <a:rPr lang="en-US" dirty="0" smtClean="0"/>
              <a:t>Rhomboids Major &amp; Minor</a:t>
            </a:r>
          </a:p>
          <a:p>
            <a:r>
              <a:rPr lang="en-US" dirty="0" err="1" smtClean="0"/>
              <a:t>Levator</a:t>
            </a:r>
            <a:r>
              <a:rPr lang="en-US" dirty="0" smtClean="0"/>
              <a:t> Scapula</a:t>
            </a:r>
          </a:p>
          <a:p>
            <a:endParaRPr lang="en-US" dirty="0"/>
          </a:p>
          <a:p>
            <a:r>
              <a:rPr lang="en-US" dirty="0" smtClean="0"/>
              <a:t>(Downwards scapula rotation aids us in many </a:t>
            </a:r>
            <a:r>
              <a:rPr lang="en-US" dirty="0" err="1" smtClean="0"/>
              <a:t>weightbearing</a:t>
            </a:r>
            <a:r>
              <a:rPr lang="en-US" dirty="0" smtClean="0"/>
              <a:t> asana such as </a:t>
            </a:r>
            <a:r>
              <a:rPr lang="en-US" dirty="0" err="1" smtClean="0"/>
              <a:t>chataranga</a:t>
            </a:r>
            <a:r>
              <a:rPr lang="en-US" dirty="0" smtClean="0"/>
              <a:t> dandasana where the scapulae will also retract &amp; depress)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9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Deltoid</a:t>
            </a:r>
            <a:endParaRPr lang="en-US" dirty="0"/>
          </a:p>
        </p:txBody>
      </p:sp>
      <p:pic>
        <p:nvPicPr>
          <p:cNvPr id="10" name="Content Placeholder 9" descr="deltoid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There are three distinct sections with different functions.</a:t>
            </a:r>
          </a:p>
          <a:p>
            <a:endParaRPr lang="en-US" dirty="0" smtClean="0"/>
          </a:p>
          <a:p>
            <a:r>
              <a:rPr lang="en-US" b="1" dirty="0" smtClean="0"/>
              <a:t>Origin:</a:t>
            </a:r>
          </a:p>
          <a:p>
            <a:r>
              <a:rPr lang="en-US" dirty="0" smtClean="0"/>
              <a:t>Anterior: anterior border &amp; superior surface of the lateral third of the clavicle</a:t>
            </a:r>
          </a:p>
          <a:p>
            <a:r>
              <a:rPr lang="en-US" dirty="0" smtClean="0"/>
              <a:t>Middle: Lateral border of the acromion process</a:t>
            </a:r>
          </a:p>
          <a:p>
            <a:r>
              <a:rPr lang="en-US" dirty="0" smtClean="0"/>
              <a:t>Posterior: lower border of the crest of the spine of the scapula</a:t>
            </a:r>
          </a:p>
          <a:p>
            <a:endParaRPr lang="en-US" dirty="0"/>
          </a:p>
          <a:p>
            <a:r>
              <a:rPr lang="en-US" b="1" dirty="0" smtClean="0"/>
              <a:t>Insertion:</a:t>
            </a:r>
          </a:p>
          <a:p>
            <a:r>
              <a:rPr lang="en-US" dirty="0" smtClean="0"/>
              <a:t>The deltoid tuberosity, middle, lateral surface of humerus</a:t>
            </a:r>
          </a:p>
          <a:p>
            <a:endParaRPr lang="en-US" dirty="0" smtClean="0"/>
          </a:p>
          <a:p>
            <a:r>
              <a:rPr lang="en-US" b="1" dirty="0" smtClean="0"/>
              <a:t>Action:</a:t>
            </a:r>
          </a:p>
          <a:p>
            <a:r>
              <a:rPr lang="en-US" dirty="0" smtClean="0"/>
              <a:t>Anterior portion: flexes &amp; medially rotates the arm</a:t>
            </a:r>
          </a:p>
          <a:p>
            <a:endParaRPr lang="en-US" dirty="0" smtClean="0"/>
          </a:p>
          <a:p>
            <a:r>
              <a:rPr lang="en-US" dirty="0" smtClean="0"/>
              <a:t>Middle portion: abducts arm</a:t>
            </a:r>
          </a:p>
          <a:p>
            <a:endParaRPr lang="en-US" dirty="0" smtClean="0"/>
          </a:p>
          <a:p>
            <a:r>
              <a:rPr lang="en-US" dirty="0" smtClean="0"/>
              <a:t>Posterior portion: extends &amp; laterally rotates 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8" name="Content Placeholder 7" descr="rhomb maj.pn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360356"/>
            <a:ext cx="4191001" cy="3754821"/>
          </a:xfrm>
        </p:spPr>
      </p:pic>
      <p:pic>
        <p:nvPicPr>
          <p:cNvPr id="9" name="Content Placeholder 8" descr="rhomb min.pn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16"/>
          <a:stretch/>
        </p:blipFill>
        <p:spPr>
          <a:xfrm>
            <a:off x="4704223" y="2253636"/>
            <a:ext cx="3982577" cy="3861541"/>
          </a:xfrm>
        </p:spPr>
      </p:pic>
      <p:sp>
        <p:nvSpPr>
          <p:cNvPr id="2" name="TextBox 1"/>
          <p:cNvSpPr txBox="1"/>
          <p:nvPr/>
        </p:nvSpPr>
        <p:spPr>
          <a:xfrm>
            <a:off x="4648199" y="274638"/>
            <a:ext cx="43154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Rhomboids Minor</a:t>
            </a:r>
          </a:p>
          <a:p>
            <a:r>
              <a:rPr lang="en-US" sz="1400" b="1" dirty="0" smtClean="0"/>
              <a:t>Origin: </a:t>
            </a:r>
            <a:r>
              <a:rPr lang="en-US" sz="1400" dirty="0" err="1" smtClean="0"/>
              <a:t>Spinous</a:t>
            </a:r>
            <a:r>
              <a:rPr lang="en-US" sz="1400" dirty="0" smtClean="0"/>
              <a:t> processes of C7 &amp; T1</a:t>
            </a:r>
          </a:p>
          <a:p>
            <a:r>
              <a:rPr lang="en-US" sz="1400" b="1" dirty="0" smtClean="0"/>
              <a:t>Insertion: </a:t>
            </a:r>
            <a:r>
              <a:rPr lang="en-US" sz="1400" dirty="0" smtClean="0"/>
              <a:t>Upper medial border </a:t>
            </a:r>
          </a:p>
          <a:p>
            <a:endParaRPr lang="en-US" sz="1400" dirty="0"/>
          </a:p>
          <a:p>
            <a:r>
              <a:rPr lang="en-US" sz="1400" b="1" dirty="0"/>
              <a:t>Action: </a:t>
            </a:r>
            <a:r>
              <a:rPr lang="en-US" sz="1400" dirty="0"/>
              <a:t>Retracts </a:t>
            </a:r>
            <a:r>
              <a:rPr lang="en-US" sz="1400" dirty="0" smtClean="0"/>
              <a:t>&amp; stabilizes scapulae</a:t>
            </a:r>
            <a:endParaRPr lang="en-US" sz="1400" dirty="0"/>
          </a:p>
          <a:p>
            <a:r>
              <a:rPr lang="en-US" sz="1400" dirty="0" smtClean="0"/>
              <a:t>	   Elevates scapulae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   Assists in adduction of the arm</a:t>
            </a:r>
          </a:p>
          <a:p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64440" y="274638"/>
            <a:ext cx="36619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Rhomboids Major </a:t>
            </a:r>
            <a:endParaRPr lang="en-US" sz="1600" b="1" dirty="0" smtClean="0"/>
          </a:p>
          <a:p>
            <a:r>
              <a:rPr lang="en-US" sz="1400" b="1" dirty="0" smtClean="0"/>
              <a:t>Origin</a:t>
            </a:r>
            <a:r>
              <a:rPr lang="en-US" sz="1400" b="1" dirty="0"/>
              <a:t>: </a:t>
            </a:r>
            <a:r>
              <a:rPr lang="en-US" sz="1400" dirty="0" err="1" smtClean="0"/>
              <a:t>Spinous</a:t>
            </a:r>
            <a:r>
              <a:rPr lang="en-US" sz="1400" dirty="0" smtClean="0"/>
              <a:t> processes of T2 to T5</a:t>
            </a:r>
          </a:p>
          <a:p>
            <a:r>
              <a:rPr lang="en-US" sz="1400" b="1" dirty="0" smtClean="0"/>
              <a:t>Insertion: </a:t>
            </a:r>
            <a:r>
              <a:rPr lang="en-US" sz="1400" dirty="0" smtClean="0"/>
              <a:t>Medial to inferior border of scapulae</a:t>
            </a:r>
          </a:p>
          <a:p>
            <a:endParaRPr lang="en-US" sz="1400" dirty="0"/>
          </a:p>
          <a:p>
            <a:r>
              <a:rPr lang="en-US" sz="1400" b="1" dirty="0" smtClean="0"/>
              <a:t>Action: </a:t>
            </a:r>
            <a:r>
              <a:rPr lang="en-US" sz="1400" dirty="0" smtClean="0"/>
              <a:t>Retracts &amp; stabilizes scapulae</a:t>
            </a:r>
          </a:p>
          <a:p>
            <a:r>
              <a:rPr lang="en-US" sz="1400" dirty="0" smtClean="0"/>
              <a:t>	   Rotates scapulae downwards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   Assists in adduction of the arm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855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Levator</a:t>
            </a:r>
            <a:r>
              <a:rPr lang="en-US" dirty="0" smtClean="0"/>
              <a:t> scapulae</a:t>
            </a:r>
            <a:endParaRPr lang="en-US" dirty="0"/>
          </a:p>
        </p:txBody>
      </p:sp>
      <p:pic>
        <p:nvPicPr>
          <p:cNvPr id="8" name="Content Placeholder 7" descr="levator scapulae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Origin: </a:t>
            </a:r>
          </a:p>
          <a:p>
            <a:r>
              <a:rPr lang="en-US" dirty="0" smtClean="0"/>
              <a:t>Posterior tubercles of the transverse processes of C1 to C4</a:t>
            </a:r>
          </a:p>
          <a:p>
            <a:endParaRPr lang="en-US" dirty="0"/>
          </a:p>
          <a:p>
            <a:r>
              <a:rPr lang="en-US" b="1" dirty="0" smtClean="0"/>
              <a:t>Insertion: </a:t>
            </a:r>
            <a:endParaRPr lang="en-US" b="1" dirty="0"/>
          </a:p>
          <a:p>
            <a:r>
              <a:rPr lang="en-US" dirty="0" smtClean="0"/>
              <a:t>Medial border of the scapula at and above the spine</a:t>
            </a:r>
          </a:p>
          <a:p>
            <a:endParaRPr lang="en-US" dirty="0"/>
          </a:p>
          <a:p>
            <a:r>
              <a:rPr lang="en-US" b="1" dirty="0" smtClean="0"/>
              <a:t>Action: </a:t>
            </a:r>
            <a:r>
              <a:rPr lang="en-US" dirty="0" smtClean="0"/>
              <a:t>Retracts scapulae</a:t>
            </a:r>
          </a:p>
          <a:p>
            <a:r>
              <a:rPr lang="en-US" dirty="0"/>
              <a:t> </a:t>
            </a:r>
            <a:r>
              <a:rPr lang="en-US" dirty="0" smtClean="0"/>
              <a:t>             Elevates scapulae</a:t>
            </a:r>
          </a:p>
          <a:p>
            <a:r>
              <a:rPr lang="en-US" dirty="0"/>
              <a:t> </a:t>
            </a:r>
            <a:r>
              <a:rPr lang="en-US" dirty="0" smtClean="0"/>
              <a:t>             (Lateral flexion of neck)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3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Serratus</a:t>
            </a:r>
            <a:r>
              <a:rPr lang="en-US" dirty="0" smtClean="0"/>
              <a:t> Anterior</a:t>
            </a:r>
            <a:endParaRPr lang="en-US" dirty="0"/>
          </a:p>
        </p:txBody>
      </p:sp>
      <p:pic>
        <p:nvPicPr>
          <p:cNvPr id="5" name="Content Placeholder 4" descr="serratus anterior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Origin:</a:t>
            </a:r>
          </a:p>
          <a:p>
            <a:r>
              <a:rPr lang="en-US" dirty="0" smtClean="0"/>
              <a:t>Outer surface and superior border of top 9 ribs</a:t>
            </a:r>
          </a:p>
          <a:p>
            <a:endParaRPr lang="en-US" dirty="0"/>
          </a:p>
          <a:p>
            <a:r>
              <a:rPr lang="en-US" b="1" dirty="0" smtClean="0"/>
              <a:t>Insertion: </a:t>
            </a:r>
          </a:p>
          <a:p>
            <a:r>
              <a:rPr lang="en-US" dirty="0" smtClean="0"/>
              <a:t>Medial border of scapulae</a:t>
            </a:r>
          </a:p>
          <a:p>
            <a:endParaRPr lang="en-US" dirty="0"/>
          </a:p>
          <a:p>
            <a:r>
              <a:rPr lang="en-US" b="1" dirty="0" smtClean="0"/>
              <a:t>Action:</a:t>
            </a:r>
          </a:p>
          <a:p>
            <a:r>
              <a:rPr lang="en-US" dirty="0" smtClean="0"/>
              <a:t>Protracts scapulae &amp; assists scapula rotation (to help with abduction &amp; flexion of the arm)</a:t>
            </a:r>
          </a:p>
          <a:p>
            <a:r>
              <a:rPr lang="en-US" dirty="0" smtClean="0"/>
              <a:t>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9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Trapezius</a:t>
            </a:r>
            <a:endParaRPr lang="en-US" dirty="0"/>
          </a:p>
        </p:txBody>
      </p:sp>
      <p:pic>
        <p:nvPicPr>
          <p:cNvPr id="5" name="trap.pn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5050" y="642938"/>
            <a:ext cx="5111750" cy="51117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Broad triangular shape</a:t>
            </a:r>
          </a:p>
          <a:p>
            <a:endParaRPr lang="en-US" dirty="0"/>
          </a:p>
          <a:p>
            <a:r>
              <a:rPr lang="en-US" b="1" dirty="0" smtClean="0"/>
              <a:t>Origin:</a:t>
            </a:r>
          </a:p>
          <a:p>
            <a:r>
              <a:rPr lang="en-US" dirty="0" smtClean="0"/>
              <a:t>Base of skull, posterior ligaments of neck and </a:t>
            </a:r>
            <a:r>
              <a:rPr lang="en-US" dirty="0" err="1" smtClean="0"/>
              <a:t>spinous</a:t>
            </a:r>
            <a:r>
              <a:rPr lang="en-US" dirty="0" smtClean="0"/>
              <a:t> processes of C2 to T12</a:t>
            </a:r>
          </a:p>
          <a:p>
            <a:endParaRPr lang="en-US" dirty="0"/>
          </a:p>
          <a:p>
            <a:r>
              <a:rPr lang="en-US" b="1" dirty="0" smtClean="0"/>
              <a:t>Insertion:</a:t>
            </a:r>
          </a:p>
          <a:p>
            <a:r>
              <a:rPr lang="en-US" dirty="0" smtClean="0"/>
              <a:t>Posterior clavicle &amp; superior spine of scapulae</a:t>
            </a:r>
          </a:p>
          <a:p>
            <a:endParaRPr lang="en-US" dirty="0"/>
          </a:p>
          <a:p>
            <a:r>
              <a:rPr lang="en-US" b="1" dirty="0" smtClean="0"/>
              <a:t>Action</a:t>
            </a:r>
            <a:r>
              <a:rPr lang="en-US" dirty="0" smtClean="0"/>
              <a:t>: there are 3 functional areas:</a:t>
            </a:r>
          </a:p>
          <a:p>
            <a:endParaRPr lang="en-US" dirty="0"/>
          </a:p>
          <a:p>
            <a:r>
              <a:rPr lang="en-US" dirty="0" smtClean="0"/>
              <a:t>Upper: elevates and rotates scapulae upwards</a:t>
            </a:r>
          </a:p>
          <a:p>
            <a:endParaRPr lang="en-US" dirty="0"/>
          </a:p>
          <a:p>
            <a:r>
              <a:rPr lang="en-US" dirty="0" smtClean="0"/>
              <a:t>Middle: retracts scapulae</a:t>
            </a:r>
          </a:p>
          <a:p>
            <a:endParaRPr lang="en-US" dirty="0"/>
          </a:p>
          <a:p>
            <a:r>
              <a:rPr lang="en-US" dirty="0" smtClean="0"/>
              <a:t>Lower: Depresses scapulae &amp; provides postural support for </a:t>
            </a:r>
            <a:r>
              <a:rPr lang="en-US" smtClean="0"/>
              <a:t>lower back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Weakness limits strength whether arms lifted above the head or in weight bearing poses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1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pect major.pn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Content Placeholder 10" descr="pect minor.pn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TextBox 11"/>
          <p:cNvSpPr txBox="1"/>
          <p:nvPr/>
        </p:nvSpPr>
        <p:spPr>
          <a:xfrm>
            <a:off x="457200" y="274638"/>
            <a:ext cx="40401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Pectorialis</a:t>
            </a:r>
            <a:r>
              <a:rPr lang="en-US" sz="1600" b="1" dirty="0" smtClean="0"/>
              <a:t> Major</a:t>
            </a:r>
          </a:p>
          <a:p>
            <a:endParaRPr lang="en-US" sz="1600" dirty="0"/>
          </a:p>
          <a:p>
            <a:r>
              <a:rPr lang="en-US" sz="1400" b="1" dirty="0" smtClean="0"/>
              <a:t>Origin: </a:t>
            </a:r>
            <a:r>
              <a:rPr lang="en-US" sz="1400" dirty="0" smtClean="0"/>
              <a:t>Body of sternum &amp; medial clavicle</a:t>
            </a:r>
          </a:p>
          <a:p>
            <a:r>
              <a:rPr lang="en-US" sz="1400" dirty="0" smtClean="0"/>
              <a:t>Insertion: Proximal humerus</a:t>
            </a:r>
          </a:p>
          <a:p>
            <a:endParaRPr lang="en-US" sz="1400" dirty="0"/>
          </a:p>
          <a:p>
            <a:r>
              <a:rPr lang="en-US" sz="1400" b="1" dirty="0" smtClean="0"/>
              <a:t>Action: </a:t>
            </a:r>
            <a:r>
              <a:rPr lang="en-US" sz="1400" dirty="0" smtClean="0"/>
              <a:t>Adducts &amp; medially rotates arm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Upper part </a:t>
            </a:r>
            <a:r>
              <a:rPr lang="en-US" sz="1400" dirty="0"/>
              <a:t>f</a:t>
            </a:r>
            <a:r>
              <a:rPr lang="en-US" sz="1400" dirty="0" smtClean="0"/>
              <a:t>lexes arm</a:t>
            </a:r>
            <a:r>
              <a:rPr lang="en-US" sz="1400" dirty="0"/>
              <a:t> </a:t>
            </a:r>
            <a:r>
              <a:rPr lang="en-US" sz="1400" dirty="0" smtClean="0"/>
              <a:t>when fully extended </a:t>
            </a:r>
            <a:endParaRPr lang="en-US" sz="1400" dirty="0"/>
          </a:p>
          <a:p>
            <a:r>
              <a:rPr lang="en-US" sz="1400" dirty="0" smtClean="0"/>
              <a:t>	   Lower part extends the flexed arm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22048" y="274638"/>
            <a:ext cx="4189412" cy="166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Pectorialis</a:t>
            </a:r>
            <a:r>
              <a:rPr lang="en-US" sz="1600" b="1" dirty="0" smtClean="0"/>
              <a:t> Minor</a:t>
            </a:r>
          </a:p>
          <a:p>
            <a:endParaRPr lang="en-US" sz="1600" b="1" dirty="0" smtClean="0"/>
          </a:p>
          <a:p>
            <a:r>
              <a:rPr lang="en-US" sz="1400" b="1" dirty="0" smtClean="0"/>
              <a:t>Origin: </a:t>
            </a:r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, 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and 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ribs</a:t>
            </a:r>
          </a:p>
          <a:p>
            <a:r>
              <a:rPr lang="en-US" sz="1400" dirty="0" smtClean="0"/>
              <a:t>Insertion: Coracoid process of scapulae</a:t>
            </a:r>
          </a:p>
          <a:p>
            <a:endParaRPr lang="en-US" sz="1400" dirty="0"/>
          </a:p>
          <a:p>
            <a:r>
              <a:rPr lang="en-US" sz="1400" b="1" dirty="0" smtClean="0"/>
              <a:t>Action: </a:t>
            </a:r>
            <a:r>
              <a:rPr lang="en-US" sz="1400" dirty="0" smtClean="0"/>
              <a:t>Protracts and depresses scapulae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Raises ribs for forced inspiration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4148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Teres major.pn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Teres</a:t>
            </a:r>
            <a:r>
              <a:rPr lang="en-US" dirty="0" smtClean="0"/>
              <a:t> major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Origin:</a:t>
            </a:r>
          </a:p>
          <a:p>
            <a:pPr marL="0" indent="0">
              <a:buNone/>
            </a:pPr>
            <a:r>
              <a:rPr lang="en-US" sz="1600" dirty="0" smtClean="0"/>
              <a:t>Lower third of the scapula, near inferior angle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Insertion:</a:t>
            </a:r>
          </a:p>
          <a:p>
            <a:pPr marL="0" indent="0">
              <a:buNone/>
            </a:pPr>
            <a:r>
              <a:rPr lang="en-US" sz="1600" dirty="0" smtClean="0"/>
              <a:t>Medial lip of </a:t>
            </a:r>
            <a:r>
              <a:rPr lang="en-US" sz="1600" dirty="0" err="1" smtClean="0"/>
              <a:t>bicipital</a:t>
            </a:r>
            <a:r>
              <a:rPr lang="en-US" sz="1600" dirty="0" smtClean="0"/>
              <a:t> groove of the humerus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Action:</a:t>
            </a:r>
          </a:p>
          <a:p>
            <a:pPr marL="0" indent="0">
              <a:buNone/>
            </a:pPr>
            <a:r>
              <a:rPr lang="en-US" sz="1600" dirty="0" smtClean="0"/>
              <a:t>Medially rotates arm</a:t>
            </a:r>
          </a:p>
          <a:p>
            <a:pPr marL="0" indent="0">
              <a:buNone/>
            </a:pPr>
            <a:r>
              <a:rPr lang="en-US" sz="1600" dirty="0" smtClean="0"/>
              <a:t>Adducts arm</a:t>
            </a:r>
          </a:p>
          <a:p>
            <a:pPr marL="0" indent="0">
              <a:buNone/>
            </a:pPr>
            <a:r>
              <a:rPr lang="en-US" sz="1600" dirty="0" smtClean="0"/>
              <a:t>Extends arm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8626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1254</Words>
  <Application>Microsoft Macintosh PowerPoint</Application>
  <PresentationFormat>On-screen Show (4:3)</PresentationFormat>
  <Paragraphs>305</Paragraphs>
  <Slides>23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Muscles of the Shoulders, Arms &amp; Hands</vt:lpstr>
      <vt:lpstr>Latissimus Dorsi</vt:lpstr>
      <vt:lpstr>Deltoid</vt:lpstr>
      <vt:lpstr>  </vt:lpstr>
      <vt:lpstr>Levator scapulae</vt:lpstr>
      <vt:lpstr>Serratus Anterior</vt:lpstr>
      <vt:lpstr>Trapezius</vt:lpstr>
      <vt:lpstr>PowerPoint Presentation</vt:lpstr>
      <vt:lpstr>PowerPoint Presentation</vt:lpstr>
      <vt:lpstr>The four rotator cuff muscles ‘sits muscles’</vt:lpstr>
      <vt:lpstr>PowerPoint Presentation</vt:lpstr>
      <vt:lpstr>PowerPoint Presentation</vt:lpstr>
      <vt:lpstr>PowerPoint Presentation</vt:lpstr>
      <vt:lpstr>PowerPoint Presentation</vt:lpstr>
      <vt:lpstr>Flexion &amp; extension of the hand at the wrist</vt:lpstr>
      <vt:lpstr>Supination &amp; Pronation</vt:lpstr>
      <vt:lpstr>Flexion &amp; extension of the  forearm at the elbow</vt:lpstr>
      <vt:lpstr>Flexion &amp; Extension of the arm at the shoulder</vt:lpstr>
      <vt:lpstr>Abduction &amp; Adduction of the arm at the Shoulder</vt:lpstr>
      <vt:lpstr>External &amp; Internal rotation of the arm at the shoulder</vt:lpstr>
      <vt:lpstr>Elevation &amp; depression of the scapulae</vt:lpstr>
      <vt:lpstr>Protraction &amp; retraction of the scapulae</vt:lpstr>
      <vt:lpstr>Upwards &amp; Downwards Rotation of the scapulae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beck</dc:creator>
  <cp:lastModifiedBy>sarah beck</cp:lastModifiedBy>
  <cp:revision>61</cp:revision>
  <dcterms:created xsi:type="dcterms:W3CDTF">2012-03-31T19:49:22Z</dcterms:created>
  <dcterms:modified xsi:type="dcterms:W3CDTF">2012-10-15T09:06:05Z</dcterms:modified>
</cp:coreProperties>
</file>