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handoutMasterIdLst>
    <p:handoutMasterId r:id="rId9"/>
  </p:handout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C0BBE-511C-8248-9887-A3A09057E784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4E974-89C0-DB47-B16E-8ACF5440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1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Kinesiology:</a:t>
            </a:r>
            <a:br>
              <a:rPr lang="en-US" dirty="0"/>
            </a:br>
            <a:r>
              <a:rPr lang="en-US" dirty="0"/>
              <a:t>The mechanics of movement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Leverage</a:t>
            </a:r>
          </a:p>
        </p:txBody>
      </p:sp>
    </p:spTree>
    <p:extLst>
      <p:ext uri="{BB962C8B-B14F-4D97-AF65-F5344CB8AC3E}">
        <p14:creationId xmlns:p14="http://schemas.microsoft.com/office/powerpoint/2010/main" val="190254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001510"/>
          </a:xfrm>
        </p:spPr>
        <p:txBody>
          <a:bodyPr/>
          <a:lstStyle/>
          <a:p>
            <a:r>
              <a:rPr lang="en-US" dirty="0"/>
              <a:t>The principles of leverage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49274" y="1126754"/>
            <a:ext cx="3840480" cy="75088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Physics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9274" y="1924486"/>
            <a:ext cx="3840480" cy="359618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 lever is  rigid bar or rod</a:t>
            </a:r>
          </a:p>
          <a:p>
            <a:r>
              <a:rPr lang="en-US" dirty="0">
                <a:solidFill>
                  <a:srgbClr val="000000"/>
                </a:solidFill>
              </a:rPr>
              <a:t>Levers turn or move on a fulcrum</a:t>
            </a:r>
          </a:p>
          <a:p>
            <a:r>
              <a:rPr lang="en-US" dirty="0">
                <a:solidFill>
                  <a:srgbClr val="000000"/>
                </a:solidFill>
              </a:rPr>
              <a:t>Levers move loads/resistance (weight) by force or effort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51070" y="1109086"/>
            <a:ext cx="3840480" cy="750887"/>
          </a:xfrm>
        </p:spPr>
        <p:txBody>
          <a:bodyPr/>
          <a:lstStyle/>
          <a:p>
            <a:r>
              <a:rPr lang="en-US" b="1" dirty="0">
                <a:solidFill>
                  <a:srgbClr val="09213B"/>
                </a:solidFill>
              </a:rPr>
              <a:t>Human Body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1070" y="1924486"/>
            <a:ext cx="3840480" cy="359618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For instance, arms or leg bones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Joints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Muscles cross a joint and as effort is made a muscle contracts &amp;  pulls at a point of insertion moving another bone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305647" y="5366547"/>
            <a:ext cx="2503981" cy="178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305647" y="4990889"/>
            <a:ext cx="393483" cy="3756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2503980" y="5384435"/>
            <a:ext cx="268284" cy="55916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H="1">
            <a:off x="3559231" y="4829892"/>
            <a:ext cx="160970" cy="3935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8130" y="5413271"/>
            <a:ext cx="150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resistance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46270" y="6040529"/>
            <a:ext cx="1126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fulcrum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46233" y="4460560"/>
            <a:ext cx="947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effort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32365" y="5178718"/>
            <a:ext cx="4233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There are three types of lever which vary according to the positioning of the load, fulcrum &amp; effort……</a:t>
            </a:r>
          </a:p>
        </p:txBody>
      </p:sp>
    </p:spTree>
    <p:extLst>
      <p:ext uri="{BB962C8B-B14F-4D97-AF65-F5344CB8AC3E}">
        <p14:creationId xmlns:p14="http://schemas.microsoft.com/office/powerpoint/2010/main" val="410508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36306" y="495682"/>
            <a:ext cx="252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First class lever:</a:t>
            </a:r>
          </a:p>
        </p:txBody>
      </p:sp>
      <p:pic>
        <p:nvPicPr>
          <p:cNvPr id="8" name="Picture 7" descr="1st class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93"/>
          <a:stretch/>
        </p:blipFill>
        <p:spPr>
          <a:xfrm>
            <a:off x="3449931" y="865014"/>
            <a:ext cx="5147226" cy="25834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6306" y="1417151"/>
            <a:ext cx="2521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the </a:t>
            </a:r>
            <a:r>
              <a:rPr lang="en-US" b="1" dirty="0"/>
              <a:t>fulcrum</a:t>
            </a:r>
            <a:r>
              <a:rPr lang="en-US" dirty="0"/>
              <a:t> is between the effort and the load. </a:t>
            </a:r>
          </a:p>
          <a:p>
            <a:endParaRPr lang="en-US" dirty="0"/>
          </a:p>
          <a:p>
            <a:r>
              <a:rPr lang="en-US" dirty="0"/>
              <a:t>There are very few first class ‘seesaw’ type levers in the body.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6306" y="4012195"/>
            <a:ext cx="69949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example is shown above where:</a:t>
            </a:r>
          </a:p>
          <a:p>
            <a:endParaRPr lang="en-US" dirty="0"/>
          </a:p>
          <a:p>
            <a:r>
              <a:rPr lang="en-US" dirty="0"/>
              <a:t>1. Effort = trapezius muscle (4)</a:t>
            </a:r>
          </a:p>
          <a:p>
            <a:r>
              <a:rPr lang="en-US" dirty="0"/>
              <a:t>2. Fulcrum = </a:t>
            </a:r>
            <a:r>
              <a:rPr lang="en-US" dirty="0" err="1"/>
              <a:t>Atlanto</a:t>
            </a:r>
            <a:r>
              <a:rPr lang="en-US" dirty="0"/>
              <a:t>-occipital joint (atlas to occipital bone </a:t>
            </a:r>
          </a:p>
          <a:p>
            <a:r>
              <a:rPr lang="en-US" dirty="0"/>
              <a:t>3. Load = the face</a:t>
            </a:r>
          </a:p>
        </p:txBody>
      </p:sp>
    </p:spTree>
    <p:extLst>
      <p:ext uri="{BB962C8B-B14F-4D97-AF65-F5344CB8AC3E}">
        <p14:creationId xmlns:p14="http://schemas.microsoft.com/office/powerpoint/2010/main" val="52025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0191" y="317029"/>
            <a:ext cx="2664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Second class lever:</a:t>
            </a:r>
          </a:p>
        </p:txBody>
      </p:sp>
      <p:pic>
        <p:nvPicPr>
          <p:cNvPr id="8" name="Picture 7" descr="2nd class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76" y="582440"/>
            <a:ext cx="5216485" cy="37602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0191" y="919608"/>
            <a:ext cx="26875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the </a:t>
            </a:r>
            <a:r>
              <a:rPr lang="en-US" b="1" dirty="0"/>
              <a:t>load</a:t>
            </a:r>
            <a:r>
              <a:rPr lang="en-US" dirty="0"/>
              <a:t> sits between the fulcrum and effort.</a:t>
            </a:r>
          </a:p>
          <a:p>
            <a:endParaRPr lang="en-US" dirty="0"/>
          </a:p>
          <a:p>
            <a:r>
              <a:rPr lang="en-US" dirty="0"/>
              <a:t>These levers are often likened to a wheelbarrow!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1206" y="3864180"/>
            <a:ext cx="6719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very few of these levers in the body – one example is where:</a:t>
            </a:r>
          </a:p>
          <a:p>
            <a:endParaRPr lang="en-US" dirty="0"/>
          </a:p>
          <a:p>
            <a:r>
              <a:rPr lang="en-US" dirty="0"/>
              <a:t>1. Load = weight of the body</a:t>
            </a:r>
          </a:p>
          <a:p>
            <a:r>
              <a:rPr lang="en-US" dirty="0"/>
              <a:t>2. Fulcrum = ball of the foot</a:t>
            </a:r>
          </a:p>
          <a:p>
            <a:r>
              <a:rPr lang="en-US" dirty="0"/>
              <a:t>3. Effort = the calf muscles and plantar flexors in posterior foot (4 &amp; 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5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4268" y="625755"/>
            <a:ext cx="272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Third class lever</a:t>
            </a:r>
          </a:p>
        </p:txBody>
      </p:sp>
      <p:pic>
        <p:nvPicPr>
          <p:cNvPr id="3" name="Picture 2" descr="3rd class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38" y="639750"/>
            <a:ext cx="5225770" cy="3334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4268" y="1380342"/>
            <a:ext cx="24298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the </a:t>
            </a:r>
            <a:r>
              <a:rPr lang="en-US" b="1" dirty="0"/>
              <a:t>effort</a:t>
            </a:r>
            <a:r>
              <a:rPr lang="en-US" dirty="0"/>
              <a:t> is between the fulcrum and the load.</a:t>
            </a:r>
          </a:p>
          <a:p>
            <a:endParaRPr lang="en-US" dirty="0"/>
          </a:p>
          <a:p>
            <a:r>
              <a:rPr lang="en-US" dirty="0"/>
              <a:t>These are the most common levers in the body.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268" y="3938576"/>
            <a:ext cx="7823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example is where:</a:t>
            </a:r>
          </a:p>
          <a:p>
            <a:endParaRPr lang="en-US" dirty="0"/>
          </a:p>
          <a:p>
            <a:r>
              <a:rPr lang="en-US" dirty="0"/>
              <a:t>1. Fulcrum = elbow joint</a:t>
            </a:r>
          </a:p>
          <a:p>
            <a:r>
              <a:rPr lang="en-US" dirty="0"/>
              <a:t>2. Effort = biceps </a:t>
            </a:r>
            <a:r>
              <a:rPr lang="en-US" dirty="0" err="1"/>
              <a:t>brachii</a:t>
            </a:r>
            <a:r>
              <a:rPr lang="en-US" dirty="0"/>
              <a:t> muscle (4)</a:t>
            </a:r>
          </a:p>
          <a:p>
            <a:r>
              <a:rPr lang="en-US" dirty="0"/>
              <a:t>3. Load = lower arm</a:t>
            </a:r>
          </a:p>
        </p:txBody>
      </p:sp>
    </p:spTree>
    <p:extLst>
      <p:ext uri="{BB962C8B-B14F-4D97-AF65-F5344CB8AC3E}">
        <p14:creationId xmlns:p14="http://schemas.microsoft.com/office/powerpoint/2010/main" val="209315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970204"/>
          </a:xfrm>
        </p:spPr>
        <p:txBody>
          <a:bodyPr/>
          <a:lstStyle/>
          <a:p>
            <a:r>
              <a:rPr lang="en-US" sz="2800" dirty="0"/>
              <a:t>Strength v Range of Movement (ROM)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77780"/>
            <a:ext cx="3840480" cy="4995726"/>
          </a:xfrm>
        </p:spPr>
        <p:txBody>
          <a:bodyPr/>
          <a:lstStyle/>
          <a:p>
            <a:pPr algn="l"/>
            <a:r>
              <a:rPr lang="en-US" sz="1600" dirty="0">
                <a:solidFill>
                  <a:schemeClr val="tx2"/>
                </a:solidFill>
              </a:rPr>
              <a:t>If we have two muscles of equal strength crossing the same joint but one is placed nearer to the joint, and one further away from the joint – the muscle furthest away will be a more powerful mover, i.e. there is more leverage.</a:t>
            </a:r>
          </a:p>
          <a:p>
            <a:pPr algn="l"/>
            <a:endParaRPr lang="en-US" sz="1600" dirty="0">
              <a:solidFill>
                <a:schemeClr val="tx2"/>
              </a:solidFill>
            </a:endParaRPr>
          </a:p>
          <a:p>
            <a:pPr algn="l"/>
            <a:r>
              <a:rPr lang="en-US" sz="1600" dirty="0">
                <a:solidFill>
                  <a:schemeClr val="tx2"/>
                </a:solidFill>
              </a:rPr>
              <a:t>However, the muscle closer to the joint will be able to produce a greater ROM and more speed of movement i.e. can be more dexterous.</a:t>
            </a:r>
          </a:p>
          <a:p>
            <a:pPr algn="l"/>
            <a:endParaRPr lang="en-US" sz="1600" dirty="0">
              <a:solidFill>
                <a:schemeClr val="tx2"/>
              </a:solidFill>
            </a:endParaRPr>
          </a:p>
          <a:p>
            <a:pPr algn="l"/>
            <a:r>
              <a:rPr lang="en-US" sz="1600" dirty="0">
                <a:solidFill>
                  <a:schemeClr val="tx2"/>
                </a:solidFill>
              </a:rPr>
              <a:t>This means in a nutshell that strength and ROM vary inversely.</a:t>
            </a:r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1412434"/>
            <a:ext cx="3840480" cy="359618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We all have different types of muscle </a:t>
            </a:r>
            <a:r>
              <a:rPr lang="en-US" sz="1600" dirty="0" err="1">
                <a:solidFill>
                  <a:schemeClr val="tx1"/>
                </a:solidFill>
              </a:rPr>
              <a:t>fibres</a:t>
            </a:r>
            <a:r>
              <a:rPr lang="en-US" sz="1600" dirty="0">
                <a:solidFill>
                  <a:schemeClr val="tx1"/>
                </a:solidFill>
              </a:rPr>
              <a:t> and numbers of nerves associated with the muscles which can change over time. Communication systems build with use.</a:t>
            </a:r>
          </a:p>
          <a:p>
            <a:r>
              <a:rPr lang="en-US" sz="1600" dirty="0">
                <a:solidFill>
                  <a:schemeClr val="tx1"/>
                </a:solidFill>
              </a:rPr>
              <a:t>Significantly we will all have slightly different positioning of  muscle attachments which cannot be changed so will therefore naturally have different capacities!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3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729"/>
            <a:ext cx="8042276" cy="897970"/>
          </a:xfrm>
        </p:spPr>
        <p:txBody>
          <a:bodyPr/>
          <a:lstStyle/>
          <a:p>
            <a:r>
              <a:rPr lang="en-US" sz="2400" dirty="0"/>
              <a:t>Leverage can help us in our practice &amp; teaching of asana…….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3" y="705646"/>
            <a:ext cx="6503167" cy="599800"/>
          </a:xfrm>
        </p:spPr>
        <p:txBody>
          <a:bodyPr/>
          <a:lstStyle/>
          <a:p>
            <a:pPr algn="l"/>
            <a:r>
              <a:rPr lang="en-US" sz="1600" dirty="0">
                <a:solidFill>
                  <a:schemeClr val="tx2"/>
                </a:solidFill>
              </a:rPr>
              <a:t>For example, when lifting into or out of </a:t>
            </a:r>
            <a:r>
              <a:rPr lang="en-US" sz="1600" dirty="0" err="1">
                <a:solidFill>
                  <a:schemeClr val="tx2"/>
                </a:solidFill>
              </a:rPr>
              <a:t>Uttanasana</a:t>
            </a:r>
            <a:r>
              <a:rPr lang="en-US" sz="1600" dirty="0">
                <a:solidFill>
                  <a:schemeClr val="tx2"/>
                </a:solidFill>
              </a:rPr>
              <a:t>:</a:t>
            </a:r>
          </a:p>
        </p:txBody>
      </p:sp>
      <p:pic>
        <p:nvPicPr>
          <p:cNvPr id="7" name="Picture 6" descr="ut 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218" y="1305446"/>
            <a:ext cx="4682520" cy="225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6464" y="3598797"/>
            <a:ext cx="68265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reduce the weight of the load of the upper body we can place hands to hips or out to sides.</a:t>
            </a:r>
          </a:p>
          <a:p>
            <a:endParaRPr lang="en-US" sz="1600" dirty="0"/>
          </a:p>
          <a:p>
            <a:r>
              <a:rPr lang="en-US" sz="1600" dirty="0"/>
              <a:t>To decrease the effort required we can bend knees so the effort is closer to the fulcrum</a:t>
            </a:r>
          </a:p>
          <a:p>
            <a:endParaRPr lang="en-US" sz="1600" dirty="0"/>
          </a:p>
          <a:p>
            <a:r>
              <a:rPr lang="en-US" sz="1600" dirty="0"/>
              <a:t>If we use the arms as levers to help us lift up, by linking hands behind us, then the load is decreased and the effort is assisted.</a:t>
            </a:r>
          </a:p>
          <a:p>
            <a:endParaRPr lang="en-US" sz="1600" dirty="0"/>
          </a:p>
          <a:p>
            <a:r>
              <a:rPr lang="en-US" sz="1600" b="1" dirty="0"/>
              <a:t>These are all good modifications or preparation for </a:t>
            </a:r>
            <a:r>
              <a:rPr lang="en-US" sz="1600" b="1" dirty="0" err="1"/>
              <a:t>Uttanasana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58652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1693</TotalTime>
  <Words>532</Words>
  <Application>Microsoft Macintosh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News Gothic MT</vt:lpstr>
      <vt:lpstr>Wingdings</vt:lpstr>
      <vt:lpstr>Wingdings 2</vt:lpstr>
      <vt:lpstr>Breeze</vt:lpstr>
      <vt:lpstr>Kinesiology: The mechanics of movement</vt:lpstr>
      <vt:lpstr>The principles of leverage</vt:lpstr>
      <vt:lpstr>PowerPoint Presentation</vt:lpstr>
      <vt:lpstr>PowerPoint Presentation</vt:lpstr>
      <vt:lpstr>PowerPoint Presentation</vt:lpstr>
      <vt:lpstr>Strength v Range of Movement (ROM)</vt:lpstr>
      <vt:lpstr>Leverage can help us in our practice &amp; teaching of asana…….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Kinesiology: The mechanics of movement</dc:title>
  <dc:creator>sarah beck</dc:creator>
  <cp:lastModifiedBy>Sarah Beck</cp:lastModifiedBy>
  <cp:revision>30</cp:revision>
  <cp:lastPrinted>2021-02-16T15:04:37Z</cp:lastPrinted>
  <dcterms:created xsi:type="dcterms:W3CDTF">2012-06-17T07:39:05Z</dcterms:created>
  <dcterms:modified xsi:type="dcterms:W3CDTF">2021-02-16T15:52:15Z</dcterms:modified>
</cp:coreProperties>
</file>