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4" r:id="rId1"/>
  </p:sldMasterIdLst>
  <p:sldIdLst>
    <p:sldId id="257" r:id="rId2"/>
    <p:sldId id="262" r:id="rId3"/>
    <p:sldId id="258" r:id="rId4"/>
    <p:sldId id="259" r:id="rId5"/>
    <p:sldId id="260" r:id="rId6"/>
    <p:sldId id="261" r:id="rId7"/>
    <p:sldId id="268" r:id="rId8"/>
    <p:sldId id="269" r:id="rId9"/>
    <p:sldId id="270" r:id="rId10"/>
    <p:sldId id="263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D931D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6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4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428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2619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888535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303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38297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83111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0148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6557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106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8490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62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1941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168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15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120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8263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74C79-D317-4F3D-A2ED-A0A9ED2B96F2}" type="datetimeFigureOut">
              <a:rPr lang="en-GB" smtClean="0"/>
              <a:t>26/10/2021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1A8CD1E-0683-4590-9BD5-A34018DAE51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030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5" r:id="rId1"/>
    <p:sldLayoutId id="2147484176" r:id="rId2"/>
    <p:sldLayoutId id="2147484177" r:id="rId3"/>
    <p:sldLayoutId id="2147484178" r:id="rId4"/>
    <p:sldLayoutId id="2147484179" r:id="rId5"/>
    <p:sldLayoutId id="2147484180" r:id="rId6"/>
    <p:sldLayoutId id="2147484181" r:id="rId7"/>
    <p:sldLayoutId id="2147484182" r:id="rId8"/>
    <p:sldLayoutId id="2147484183" r:id="rId9"/>
    <p:sldLayoutId id="2147484184" r:id="rId10"/>
    <p:sldLayoutId id="2147484185" r:id="rId11"/>
    <p:sldLayoutId id="2147484186" r:id="rId12"/>
    <p:sldLayoutId id="2147484187" r:id="rId13"/>
    <p:sldLayoutId id="2147484188" r:id="rId14"/>
    <p:sldLayoutId id="2147484189" r:id="rId15"/>
    <p:sldLayoutId id="214748419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8C0AB-26C2-4DEA-8D0C-FE8B9E239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8462" y="294574"/>
            <a:ext cx="8596668" cy="1320800"/>
          </a:xfrm>
        </p:spPr>
        <p:txBody>
          <a:bodyPr>
            <a:normAutofit/>
          </a:bodyPr>
          <a:lstStyle/>
          <a:p>
            <a:r>
              <a:rPr lang="en-GB" dirty="0"/>
              <a:t>Aims and Learning Outcomes – What’s the difference.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5AE99C-39B5-47B8-B8A1-E7482A9116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5909" y="2644718"/>
            <a:ext cx="3992732" cy="576262"/>
          </a:xfrm>
        </p:spPr>
        <p:txBody>
          <a:bodyPr/>
          <a:lstStyle/>
          <a:p>
            <a:r>
              <a:rPr lang="en-GB" sz="2800" b="1" dirty="0">
                <a:solidFill>
                  <a:schemeClr val="tx1"/>
                </a:solidFill>
              </a:rPr>
              <a:t>Aims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58C86-8B82-4320-B60B-90218C267B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738462" y="3503940"/>
            <a:ext cx="4342893" cy="3354060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en-GB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hat </a:t>
            </a:r>
            <a:r>
              <a:rPr lang="en-GB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</a:t>
            </a:r>
            <a:r>
              <a:rPr lang="en-GB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as the teacher want to get across to your students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i.e. a statement of </a:t>
            </a:r>
            <a:r>
              <a:rPr lang="en-GB" sz="2400" b="1" i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your</a:t>
            </a: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goals.</a:t>
            </a:r>
            <a:endParaRPr lang="en-GB" sz="24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E5B4A4-C805-4FE8-BD64-6275679502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76465" y="2681068"/>
            <a:ext cx="3999001" cy="576262"/>
          </a:xfrm>
        </p:spPr>
        <p:txBody>
          <a:bodyPr/>
          <a:lstStyle/>
          <a:p>
            <a:r>
              <a:rPr lang="en-GB" sz="2800" b="1" dirty="0">
                <a:solidFill>
                  <a:schemeClr val="tx1"/>
                </a:solidFill>
              </a:rPr>
              <a:t>Learning Outcomes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A4270A-1A0D-4490-9470-B2C01C76A1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336792" y="3608994"/>
            <a:ext cx="4338674" cy="1930569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en-GB" sz="24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</a:t>
            </a:r>
            <a:r>
              <a:rPr lang="en-GB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hat </a:t>
            </a:r>
            <a:r>
              <a:rPr lang="en-GB" sz="24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students</a:t>
            </a:r>
            <a:r>
              <a:rPr lang="en-GB" sz="2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should be able to do, know or express by the end of the course/lesson.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en-GB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28899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F7E3F-41E8-4259-9CB0-8601F7024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of what to avoid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AD016-CF3A-4C24-8159-90B1B0A141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25111" y="1360968"/>
            <a:ext cx="8596668" cy="52950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 unmeasurable;</a:t>
            </a:r>
          </a:p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lowly experience how this practise helps with anxiety and stress.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Tune in to their natural breath.</a:t>
            </a:r>
          </a:p>
          <a:p>
            <a:r>
              <a:rPr lang="en-US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 inspired to practice postures at home.</a:t>
            </a:r>
          </a:p>
          <a:p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Unrealistic timeframe;</a:t>
            </a:r>
            <a:endParaRPr lang="en-US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Gaining knowledge and the philosophy of the eight limbs of Patanjali.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GB" sz="18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Too passive and too general;</a:t>
            </a:r>
          </a:p>
          <a:p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cquiring knowledge of how to be comfortable during practice.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  <a:r>
              <a:rPr lang="en-GB" dirty="0">
                <a:solidFill>
                  <a:schemeClr val="tx1"/>
                </a:solidFill>
                <a:effectLst/>
              </a:rPr>
              <a:t> </a:t>
            </a:r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 </a:t>
            </a:r>
          </a:p>
          <a:p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Students will look more relaxed.</a:t>
            </a:r>
          </a:p>
          <a:p>
            <a:r>
              <a:rPr lang="en-GB" sz="18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</a:rPr>
              <a:t>Students will be aware of their pelvic floor.</a:t>
            </a:r>
            <a:endParaRPr lang="en-GB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7560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AC03E47-EEFC-4824-A25E-C91B35B38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5" y="519457"/>
            <a:ext cx="8911687" cy="1280890"/>
          </a:xfrm>
        </p:spPr>
        <p:txBody>
          <a:bodyPr/>
          <a:lstStyle/>
          <a:p>
            <a:r>
              <a:rPr lang="en-GB" dirty="0"/>
              <a:t>Leaning outcomes should be…  SMART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1D4F7A3-E2E1-428D-8393-EEED936311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7944" y="1775106"/>
            <a:ext cx="8596668" cy="456343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</a:pP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Specific</a:t>
            </a:r>
            <a:r>
              <a:rPr lang="en-GB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- 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succinct (one element per outcom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e), simple and linked to what will be done in the class.</a:t>
            </a:r>
            <a:endParaRPr lang="en-GB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GB" sz="2000" b="1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M</a:t>
            </a: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easurable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– something that can be clearly demonstrated either through words or actions.</a:t>
            </a:r>
          </a:p>
          <a:p>
            <a:pPr>
              <a:lnSpc>
                <a:spcPct val="107000"/>
              </a:lnSpc>
            </a:pP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Achievable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–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realistic for the group and time available</a:t>
            </a:r>
          </a:p>
          <a:p>
            <a:pPr>
              <a:lnSpc>
                <a:spcPct val="107000"/>
              </a:lnSpc>
            </a:pP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Relevant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– something that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will make sense 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for th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 group, can be done in the class setting and relates to the aim(s).</a:t>
            </a:r>
          </a:p>
          <a:p>
            <a:pPr>
              <a:lnSpc>
                <a:spcPct val="107000"/>
              </a:lnSpc>
            </a:pPr>
            <a:r>
              <a:rPr lang="en-GB" sz="20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Timebound 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– can be </a:t>
            </a: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demonstrated 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within the timeframe of the lesson/course</a:t>
            </a:r>
          </a:p>
          <a:p>
            <a:pPr marL="0" lvl="0" indent="0">
              <a:lnSpc>
                <a:spcPct val="107000"/>
              </a:lnSpc>
              <a:buNone/>
            </a:pPr>
            <a:endParaRPr lang="en-GB" sz="20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lvl="0" indent="0">
              <a:lnSpc>
                <a:spcPct val="107000"/>
              </a:lnSpc>
              <a:buNone/>
            </a:pP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 group of outcomes should be a balance of cognitive, affective and psychomotor, but </a:t>
            </a:r>
            <a:r>
              <a:rPr lang="en-GB" sz="2000" b="1" i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kept to a manageable number</a:t>
            </a:r>
            <a:r>
              <a:rPr lang="en-GB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0065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/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F8C13B9-B14E-4B2C-9188-821F952D85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06134" y="313363"/>
            <a:ext cx="8596668" cy="1006549"/>
          </a:xfrm>
        </p:spPr>
        <p:txBody>
          <a:bodyPr>
            <a:normAutofit/>
          </a:bodyPr>
          <a:lstStyle/>
          <a:p>
            <a:r>
              <a:rPr lang="en-GB" dirty="0"/>
              <a:t>Putting together a learning outcome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BF5E1F09-54C2-4B54-9027-83E62F34A9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11874" y="1319912"/>
            <a:ext cx="8596668" cy="426572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solidFill>
                  <a:schemeClr val="tx1"/>
                </a:solidFill>
              </a:rPr>
              <a:t>Learning outcomes have three basic parts;</a:t>
            </a:r>
          </a:p>
          <a:p>
            <a:pPr marL="0" indent="0">
              <a:buNone/>
            </a:pPr>
            <a:endParaRPr lang="en-GB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GB" sz="2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        action verb + activity  + context</a:t>
            </a:r>
          </a:p>
          <a:p>
            <a:pPr marL="0" indent="0">
              <a:buNone/>
            </a:pPr>
            <a:endParaRPr lang="en-GB" sz="2800" b="1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Action verb – use verbs where the student will need to do or say something.</a:t>
            </a:r>
            <a:endParaRPr lang="en-GB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Activity – A phrase that describes what the student will be doing, learning or that</a:t>
            </a:r>
            <a:r>
              <a:rPr lang="en-GB" sz="2000" dirty="0">
                <a:solidFill>
                  <a:srgbClr val="00B0F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will generate the feelings/sensations they will have to articulate.</a:t>
            </a:r>
            <a:endParaRPr lang="en-GB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r>
              <a:rPr lang="en-GB" sz="20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Context - A phrase that shows th</a:t>
            </a:r>
            <a:r>
              <a:rPr lang="en-GB" sz="2000" dirty="0">
                <a:solidFill>
                  <a:srgbClr val="008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e context and/or </a:t>
            </a:r>
            <a:r>
              <a:rPr lang="en-GB" sz="2000" dirty="0">
                <a:solidFill>
                  <a:srgbClr val="008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what is required to complete the activity to the expected standard/level.</a:t>
            </a:r>
            <a:endParaRPr lang="en-GB" sz="2000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5148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AED86-BB69-47D1-975A-93E32F8AA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using the cognitive domain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4BC996-D046-4CE7-B316-39122FDFC4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By the end of the lesson students will be able to;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Recall</a:t>
            </a:r>
            <a:r>
              <a:rPr lang="en-GB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en-GB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the name of the </a:t>
            </a:r>
            <a:r>
              <a:rPr lang="en-GB" sz="2400" dirty="0">
                <a:solidFill>
                  <a:srgbClr val="00B0F0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peak </a:t>
            </a:r>
            <a:r>
              <a:rPr lang="en-GB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posture </a:t>
            </a:r>
            <a:r>
              <a:rPr lang="en-GB" sz="2400" dirty="0">
                <a:solidFill>
                  <a:srgbClr val="00B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in Sanskrit and English.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State</a:t>
            </a:r>
            <a:r>
              <a:rPr lang="en-GB" sz="24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400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at least one benefit of </a:t>
            </a:r>
            <a:r>
              <a:rPr lang="en-GB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full yogic breath.</a:t>
            </a:r>
          </a:p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Explain</a:t>
            </a:r>
            <a:r>
              <a:rPr lang="en-GB" sz="24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400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effect on the mind </a:t>
            </a:r>
            <a:r>
              <a:rPr lang="en-GB" sz="24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of practicing a mantra.</a:t>
            </a:r>
            <a:endParaRPr lang="en-GB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24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4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                          action verb </a:t>
            </a:r>
            <a:r>
              <a:rPr lang="en-GB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+ </a:t>
            </a:r>
            <a:r>
              <a:rPr lang="en-GB" sz="24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activity </a:t>
            </a:r>
            <a:r>
              <a:rPr lang="en-GB" sz="24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+ </a:t>
            </a:r>
            <a:r>
              <a:rPr lang="en-GB" sz="2400" b="1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context</a:t>
            </a:r>
            <a:endParaRPr lang="en-GB" sz="2400" dirty="0">
              <a:solidFill>
                <a:srgbClr val="4D93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369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6AB7-4DA7-4F22-8F34-AE3A46CDF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308344"/>
            <a:ext cx="8911687" cy="1280890"/>
          </a:xfrm>
        </p:spPr>
        <p:txBody>
          <a:bodyPr/>
          <a:lstStyle/>
          <a:p>
            <a:r>
              <a:rPr lang="en-GB" dirty="0"/>
              <a:t>Examples using the psychomotor domain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2A63F-388D-4584-A7B4-FB3FF682F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905000"/>
            <a:ext cx="8915400" cy="46446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solidFill>
                  <a:schemeClr val="tx1"/>
                </a:solidFill>
              </a:rPr>
              <a:t>By the end of the lesson students will be able to;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Demonstrate</a:t>
            </a:r>
            <a:r>
              <a:rPr lang="en-GB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Prasarita</a:t>
            </a:r>
            <a:r>
              <a:rPr lang="en-GB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0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Paddottanasana</a:t>
            </a:r>
            <a:r>
              <a:rPr lang="en-GB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000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safely using props</a:t>
            </a:r>
            <a:r>
              <a:rPr lang="en-GB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.</a:t>
            </a:r>
            <a:endParaRPr lang="en-GB" sz="20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Perform</a:t>
            </a:r>
            <a:r>
              <a:rPr lang="en-GB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0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seated Surya </a:t>
            </a:r>
            <a:r>
              <a:rPr lang="en-GB" sz="20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Namaskara</a:t>
            </a:r>
            <a:r>
              <a:rPr lang="en-GB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, </a:t>
            </a:r>
            <a:r>
              <a:rPr lang="en-GB" sz="2000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linking the movements to the breath</a:t>
            </a:r>
            <a:r>
              <a:rPr lang="en-GB" sz="2000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Remember that in the context of a yoga class the range of measurable psychomotor action verbs is more restricted than in other areas.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                         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0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                                             action verb </a:t>
            </a:r>
            <a:r>
              <a:rPr lang="en-GB" sz="20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+ </a:t>
            </a:r>
            <a:r>
              <a:rPr lang="en-GB" sz="20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activity </a:t>
            </a:r>
            <a:r>
              <a:rPr lang="en-GB" sz="20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+ </a:t>
            </a:r>
            <a:r>
              <a:rPr lang="en-GB" sz="2000" b="1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context</a:t>
            </a:r>
            <a:endParaRPr lang="en-GB" sz="2000" dirty="0">
              <a:solidFill>
                <a:srgbClr val="4D931D"/>
              </a:solidFill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8090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76AB7-4DA7-4F22-8F34-AE3A46CDF9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Examples using the affective domain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C2A63F-388D-4584-A7B4-FB3FF682F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679944"/>
            <a:ext cx="8915400" cy="42312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200" dirty="0">
                <a:solidFill>
                  <a:schemeClr val="tx1"/>
                </a:solidFill>
              </a:rPr>
              <a:t>By the end of the lesson students will  be able to;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Describe</a:t>
            </a:r>
            <a:r>
              <a:rPr lang="en-GB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how practicing </a:t>
            </a:r>
            <a:r>
              <a:rPr lang="en-GB" sz="22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Nadi</a:t>
            </a:r>
            <a:r>
              <a:rPr lang="en-GB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200" dirty="0" err="1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Shodhana</a:t>
            </a:r>
            <a:r>
              <a:rPr lang="en-GB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200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made them feel</a:t>
            </a:r>
            <a:r>
              <a:rPr lang="en-GB" sz="22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.</a:t>
            </a:r>
            <a:endParaRPr lang="en-GB" sz="22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2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Compare</a:t>
            </a:r>
            <a:r>
              <a:rPr lang="en-GB" sz="22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200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how their breathing felt </a:t>
            </a:r>
            <a:r>
              <a:rPr lang="en-GB" sz="2200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before and after practicing a chest releasing sequence</a:t>
            </a:r>
            <a:r>
              <a:rPr lang="en-GB" sz="2200" dirty="0">
                <a:solidFill>
                  <a:srgbClr val="92D05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200" dirty="0">
                <a:solidFill>
                  <a:srgbClr val="FF0000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Articulate</a:t>
            </a:r>
            <a:r>
              <a:rPr lang="en-GB" sz="2200" dirty="0">
                <a:solidFill>
                  <a:srgbClr val="92D050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GB" sz="2200" dirty="0">
                <a:solidFill>
                  <a:srgbClr val="4D931D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the effects of practicing </a:t>
            </a:r>
            <a:r>
              <a:rPr lang="en-GB" sz="2200" dirty="0" err="1">
                <a:solidFill>
                  <a:srgbClr val="00B0F0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Vrkasana</a:t>
            </a:r>
            <a:r>
              <a:rPr lang="en-GB" sz="2200" dirty="0">
                <a:solidFill>
                  <a:srgbClr val="00B0F0"/>
                </a:solidFill>
                <a:latin typeface="Calibri" panose="020F0502020204030204" pitchFamily="34" charset="0"/>
                <a:ea typeface="DengXian" panose="02010600030101010101" pitchFamily="2" charset="-122"/>
                <a:cs typeface="Calibri" panose="020F0502020204030204" pitchFamily="34" charset="0"/>
              </a:rPr>
              <a:t>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9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Remember that the ‘feeling’ e</a:t>
            </a:r>
            <a:r>
              <a:rPr lang="en-GB" sz="1900" dirty="0">
                <a:solidFill>
                  <a:schemeClr val="tx1"/>
                </a:solidFill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lement is not the action verb (it’s not measurable) but the context in which the activity takes place.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2200" dirty="0">
              <a:solidFill>
                <a:schemeClr val="tx1"/>
              </a:solidFill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2200" b="1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                                  action verb </a:t>
            </a:r>
            <a:r>
              <a:rPr lang="en-GB" sz="22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+ </a:t>
            </a:r>
            <a:r>
              <a:rPr lang="en-GB" sz="2200" b="1" dirty="0">
                <a:solidFill>
                  <a:srgbClr val="00B0F0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activity </a:t>
            </a:r>
            <a:r>
              <a:rPr lang="en-GB" sz="2200" b="1" dirty="0"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 + </a:t>
            </a:r>
            <a:r>
              <a:rPr lang="en-GB" sz="2200" b="1" dirty="0">
                <a:solidFill>
                  <a:srgbClr val="4D931D"/>
                </a:solidFill>
                <a:effectLst/>
                <a:latin typeface="Calibri" panose="020F0502020204030204" pitchFamily="34" charset="0"/>
                <a:ea typeface="DengXian" panose="02010600030101010101" pitchFamily="2" charset="-122"/>
                <a:cs typeface="Times New Roman" panose="02020603050405020304" pitchFamily="18" charset="0"/>
              </a:rPr>
              <a:t>context</a:t>
            </a:r>
            <a:endParaRPr lang="en-GB" sz="2200" dirty="0">
              <a:solidFill>
                <a:srgbClr val="4D931D"/>
              </a:solidFill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04579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9C786-7359-4B1C-B93D-F86128D5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 verbs – cognitive domain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B1261-939F-4964-A0F7-49C43058C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Good choices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312C50-8479-4952-9BB4-FEC3CDB7A8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Recall</a:t>
            </a:r>
          </a:p>
          <a:p>
            <a:r>
              <a:rPr lang="en-GB" dirty="0">
                <a:solidFill>
                  <a:schemeClr val="tx1"/>
                </a:solidFill>
              </a:rPr>
              <a:t>Identify</a:t>
            </a:r>
          </a:p>
          <a:p>
            <a:r>
              <a:rPr lang="en-GB" dirty="0">
                <a:solidFill>
                  <a:schemeClr val="tx1"/>
                </a:solidFill>
              </a:rPr>
              <a:t>List</a:t>
            </a:r>
          </a:p>
          <a:p>
            <a:r>
              <a:rPr lang="en-GB" dirty="0">
                <a:solidFill>
                  <a:schemeClr val="tx1"/>
                </a:solidFill>
              </a:rPr>
              <a:t>State</a:t>
            </a:r>
          </a:p>
          <a:p>
            <a:r>
              <a:rPr lang="en-GB" dirty="0">
                <a:solidFill>
                  <a:schemeClr val="tx1"/>
                </a:solidFill>
              </a:rPr>
              <a:t>Define</a:t>
            </a:r>
          </a:p>
          <a:p>
            <a:r>
              <a:rPr lang="en-GB" dirty="0">
                <a:solidFill>
                  <a:schemeClr val="tx1"/>
                </a:solidFill>
              </a:rPr>
              <a:t>Summarise</a:t>
            </a:r>
          </a:p>
          <a:p>
            <a:r>
              <a:rPr lang="en-GB" dirty="0">
                <a:solidFill>
                  <a:schemeClr val="tx1"/>
                </a:solidFill>
              </a:rPr>
              <a:t>Explain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0B092D-5361-49E5-9833-4CE2F4CCC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Avoid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EDEA41-D8E9-41B1-9E63-2B71EB2FA68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Memorise</a:t>
            </a:r>
          </a:p>
          <a:p>
            <a:r>
              <a:rPr lang="en-GB" dirty="0">
                <a:solidFill>
                  <a:schemeClr val="tx1"/>
                </a:solidFill>
              </a:rPr>
              <a:t>Think</a:t>
            </a:r>
          </a:p>
          <a:p>
            <a:r>
              <a:rPr lang="en-GB" dirty="0">
                <a:solidFill>
                  <a:schemeClr val="tx1"/>
                </a:solidFill>
              </a:rPr>
              <a:t>Understand</a:t>
            </a:r>
          </a:p>
          <a:p>
            <a:r>
              <a:rPr lang="en-GB" dirty="0">
                <a:solidFill>
                  <a:schemeClr val="tx1"/>
                </a:solidFill>
              </a:rPr>
              <a:t>Know</a:t>
            </a:r>
          </a:p>
          <a:p>
            <a:r>
              <a:rPr lang="en-GB" dirty="0">
                <a:solidFill>
                  <a:schemeClr val="tx1"/>
                </a:solidFill>
              </a:rPr>
              <a:t>Comprehend</a:t>
            </a:r>
          </a:p>
          <a:p>
            <a:r>
              <a:rPr lang="en-GB" dirty="0">
                <a:solidFill>
                  <a:schemeClr val="tx1"/>
                </a:solidFill>
              </a:rPr>
              <a:t>Hear</a:t>
            </a:r>
          </a:p>
          <a:p>
            <a:r>
              <a:rPr lang="en-GB" dirty="0">
                <a:solidFill>
                  <a:schemeClr val="tx1"/>
                </a:solidFill>
              </a:rPr>
              <a:t>Watch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8537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9C786-7359-4B1C-B93D-F86128D5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 verbs – psychomotor domain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B1261-939F-4964-A0F7-49C43058C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Good choices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312C50-8479-4952-9BB4-FEC3CDB7A8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Perform</a:t>
            </a:r>
          </a:p>
          <a:p>
            <a:r>
              <a:rPr lang="en-GB" dirty="0">
                <a:solidFill>
                  <a:schemeClr val="tx1"/>
                </a:solidFill>
              </a:rPr>
              <a:t>Demonstrate</a:t>
            </a:r>
          </a:p>
          <a:p>
            <a:r>
              <a:rPr lang="en-GB" dirty="0">
                <a:solidFill>
                  <a:schemeClr val="tx1"/>
                </a:solidFill>
              </a:rPr>
              <a:t>Select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0B092D-5361-49E5-9833-4CE2F4CCC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Avoid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EDEA41-D8E9-41B1-9E63-2B71EB2FA68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GB" dirty="0">
                <a:solidFill>
                  <a:schemeClr val="tx1"/>
                </a:solidFill>
              </a:rPr>
              <a:t>Appreciate</a:t>
            </a:r>
          </a:p>
          <a:p>
            <a:r>
              <a:rPr lang="en-GB" dirty="0">
                <a:solidFill>
                  <a:schemeClr val="tx1"/>
                </a:solidFill>
              </a:rPr>
              <a:t>Experience</a:t>
            </a:r>
          </a:p>
          <a:p>
            <a:r>
              <a:rPr lang="en-GB" dirty="0">
                <a:solidFill>
                  <a:schemeClr val="tx1"/>
                </a:solidFill>
              </a:rPr>
              <a:t>Understand</a:t>
            </a:r>
          </a:p>
          <a:p>
            <a:r>
              <a:rPr lang="en-GB" dirty="0">
                <a:solidFill>
                  <a:schemeClr val="tx1"/>
                </a:solidFill>
              </a:rPr>
              <a:t>Participate</a:t>
            </a:r>
          </a:p>
          <a:p>
            <a:r>
              <a:rPr lang="en-GB" dirty="0">
                <a:solidFill>
                  <a:schemeClr val="tx1"/>
                </a:solidFill>
              </a:rPr>
              <a:t>Be capable of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6322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9C786-7359-4B1C-B93D-F86128D5A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Action verbs – affective domain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58B1261-939F-4964-A0F7-49C43058CD3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Good choices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D312C50-8479-4952-9BB4-FEC3CDB7A8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Compare</a:t>
            </a:r>
          </a:p>
          <a:p>
            <a:r>
              <a:rPr lang="en-GB" dirty="0">
                <a:solidFill>
                  <a:schemeClr val="tx1"/>
                </a:solidFill>
              </a:rPr>
              <a:t>Contrast</a:t>
            </a:r>
          </a:p>
          <a:p>
            <a:r>
              <a:rPr lang="en-GB" dirty="0">
                <a:solidFill>
                  <a:schemeClr val="tx1"/>
                </a:solidFill>
              </a:rPr>
              <a:t>Explain</a:t>
            </a:r>
          </a:p>
          <a:p>
            <a:r>
              <a:rPr lang="en-GB" dirty="0">
                <a:solidFill>
                  <a:schemeClr val="tx1"/>
                </a:solidFill>
              </a:rPr>
              <a:t>Describe</a:t>
            </a:r>
          </a:p>
          <a:p>
            <a:r>
              <a:rPr lang="en-GB" dirty="0">
                <a:solidFill>
                  <a:schemeClr val="tx1"/>
                </a:solidFill>
              </a:rPr>
              <a:t>Differentiate</a:t>
            </a:r>
          </a:p>
          <a:p>
            <a:r>
              <a:rPr lang="en-GB" dirty="0">
                <a:solidFill>
                  <a:schemeClr val="tx1"/>
                </a:solidFill>
              </a:rPr>
              <a:t>Articulate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F0B092D-5361-49E5-9833-4CE2F4CCC2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GB" b="1" dirty="0">
                <a:solidFill>
                  <a:schemeClr val="tx1"/>
                </a:solidFill>
              </a:rPr>
              <a:t>Avoid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2EDEA41-D8E9-41B1-9E63-2B71EB2FA68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GB" dirty="0">
                <a:solidFill>
                  <a:schemeClr val="tx1"/>
                </a:solidFill>
              </a:rPr>
              <a:t>Be aware of</a:t>
            </a:r>
          </a:p>
          <a:p>
            <a:r>
              <a:rPr lang="en-GB" dirty="0">
                <a:solidFill>
                  <a:schemeClr val="tx1"/>
                </a:solidFill>
              </a:rPr>
              <a:t>Recognise</a:t>
            </a:r>
          </a:p>
          <a:p>
            <a:r>
              <a:rPr lang="en-GB" dirty="0">
                <a:solidFill>
                  <a:schemeClr val="tx1"/>
                </a:solidFill>
              </a:rPr>
              <a:t>Believe</a:t>
            </a:r>
          </a:p>
          <a:p>
            <a:r>
              <a:rPr lang="en-GB" dirty="0">
                <a:solidFill>
                  <a:schemeClr val="tx1"/>
                </a:solidFill>
              </a:rPr>
              <a:t>Think</a:t>
            </a:r>
          </a:p>
          <a:p>
            <a:r>
              <a:rPr lang="en-GB" dirty="0">
                <a:solidFill>
                  <a:schemeClr val="tx1"/>
                </a:solidFill>
              </a:rPr>
              <a:t>Feel</a:t>
            </a:r>
          </a:p>
          <a:p>
            <a:r>
              <a:rPr lang="en-GB" dirty="0">
                <a:solidFill>
                  <a:schemeClr val="tx1"/>
                </a:solidFill>
              </a:rPr>
              <a:t>Conceptualise</a:t>
            </a:r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2704178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1574</TotalTime>
  <Words>601</Words>
  <Application>Microsoft Macintosh PowerPoint</Application>
  <PresentationFormat>Widescreen</PresentationFormat>
  <Paragraphs>104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Symbol</vt:lpstr>
      <vt:lpstr>Wingdings 3</vt:lpstr>
      <vt:lpstr>Wisp</vt:lpstr>
      <vt:lpstr>Aims and Learning Outcomes – What’s the difference.</vt:lpstr>
      <vt:lpstr>Leaning outcomes should be…  SMART</vt:lpstr>
      <vt:lpstr>Putting together a learning outcome</vt:lpstr>
      <vt:lpstr>Examples using the cognitive domain</vt:lpstr>
      <vt:lpstr>Examples using the psychomotor domain</vt:lpstr>
      <vt:lpstr>Examples using the affective domain</vt:lpstr>
      <vt:lpstr>Action verbs – cognitive domain</vt:lpstr>
      <vt:lpstr>Action verbs – psychomotor domain</vt:lpstr>
      <vt:lpstr>Action verbs – affective domain</vt:lpstr>
      <vt:lpstr>Examples of what to avoid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Outcomes</dc:title>
  <dc:creator>Jenny Howsam</dc:creator>
  <cp:lastModifiedBy>Sarah Beck</cp:lastModifiedBy>
  <cp:revision>50</cp:revision>
  <cp:lastPrinted>2021-10-26T15:52:40Z</cp:lastPrinted>
  <dcterms:created xsi:type="dcterms:W3CDTF">2021-05-28T10:04:46Z</dcterms:created>
  <dcterms:modified xsi:type="dcterms:W3CDTF">2021-10-26T15:52:46Z</dcterms:modified>
</cp:coreProperties>
</file>