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73" r:id="rId2"/>
    <p:sldId id="274" r:id="rId3"/>
    <p:sldId id="260" r:id="rId4"/>
    <p:sldId id="262"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1E3668-4EBF-C241-AAD7-7CFAF9B0853B}" type="datetimeFigureOut">
              <a:rPr lang="en-US" smtClean="0"/>
              <a:t>2/15/21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E172C-329F-F84F-85C9-8F3E76E39B5A}" type="slidenum">
              <a:rPr lang="en-US" smtClean="0"/>
              <a:t>‹#›</a:t>
            </a:fld>
            <a:endParaRPr lang="en-US"/>
          </a:p>
        </p:txBody>
      </p:sp>
    </p:spTree>
    <p:extLst>
      <p:ext uri="{BB962C8B-B14F-4D97-AF65-F5344CB8AC3E}">
        <p14:creationId xmlns:p14="http://schemas.microsoft.com/office/powerpoint/2010/main" val="300442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AAE64-8E64-3D43-A62B-87750B081EC8}" type="datetimeFigureOut">
              <a:rPr lang="en-US" smtClean="0"/>
              <a:t>2/15/21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4E511-A4D8-BB46-BCDE-A1285CBB8834}" type="slidenum">
              <a:rPr lang="en-US" smtClean="0"/>
              <a:t>‹#›</a:t>
            </a:fld>
            <a:endParaRPr lang="en-US"/>
          </a:p>
        </p:txBody>
      </p:sp>
    </p:spTree>
    <p:extLst>
      <p:ext uri="{BB962C8B-B14F-4D97-AF65-F5344CB8AC3E}">
        <p14:creationId xmlns:p14="http://schemas.microsoft.com/office/powerpoint/2010/main" val="1310522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F4EF63B-7262-DD47-B5E5-1564D1B9F9F9}"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109508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F4EF63B-7262-DD47-B5E5-1564D1B9F9F9}"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417334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F4EF63B-7262-DD47-B5E5-1564D1B9F9F9}"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29044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F4EF63B-7262-DD47-B5E5-1564D1B9F9F9}"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342591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4EF63B-7262-DD47-B5E5-1564D1B9F9F9}"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356446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F4EF63B-7262-DD47-B5E5-1564D1B9F9F9}"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326890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F4EF63B-7262-DD47-B5E5-1564D1B9F9F9}" type="datetimeFigureOut">
              <a:rPr lang="en-US" smtClean="0"/>
              <a:t>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28323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F4EF63B-7262-DD47-B5E5-1564D1B9F9F9}" type="datetimeFigureOut">
              <a:rPr lang="en-US" smtClean="0"/>
              <a:t>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219664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EF63B-7262-DD47-B5E5-1564D1B9F9F9}" type="datetimeFigureOut">
              <a:rPr lang="en-US" smtClean="0"/>
              <a:t>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339039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4EF63B-7262-DD47-B5E5-1564D1B9F9F9}"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401630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4EF63B-7262-DD47-B5E5-1564D1B9F9F9}"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59E02-1489-8D49-A4F9-F9BA0C5EFC68}" type="slidenum">
              <a:rPr lang="en-US" smtClean="0"/>
              <a:t>‹#›</a:t>
            </a:fld>
            <a:endParaRPr lang="en-US"/>
          </a:p>
        </p:txBody>
      </p:sp>
    </p:spTree>
    <p:extLst>
      <p:ext uri="{BB962C8B-B14F-4D97-AF65-F5344CB8AC3E}">
        <p14:creationId xmlns:p14="http://schemas.microsoft.com/office/powerpoint/2010/main" val="148431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EF63B-7262-DD47-B5E5-1564D1B9F9F9}" type="datetimeFigureOut">
              <a:rPr lang="en-US" smtClean="0"/>
              <a:t>2/15/21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59E02-1489-8D49-A4F9-F9BA0C5EFC68}" type="slidenum">
              <a:rPr lang="en-US" smtClean="0"/>
              <a:t>‹#›</a:t>
            </a:fld>
            <a:endParaRPr lang="en-US"/>
          </a:p>
        </p:txBody>
      </p:sp>
    </p:spTree>
    <p:extLst>
      <p:ext uri="{BB962C8B-B14F-4D97-AF65-F5344CB8AC3E}">
        <p14:creationId xmlns:p14="http://schemas.microsoft.com/office/powerpoint/2010/main" val="185020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2584"/>
          </a:xfrm>
        </p:spPr>
        <p:txBody>
          <a:bodyPr>
            <a:normAutofit fontScale="90000"/>
          </a:bodyPr>
          <a:lstStyle/>
          <a:p>
            <a:r>
              <a:rPr lang="en-US" b="1" dirty="0"/>
              <a:t>Muscles of the Neck</a:t>
            </a:r>
          </a:p>
        </p:txBody>
      </p:sp>
      <p:pic>
        <p:nvPicPr>
          <p:cNvPr id="4" name="Content Placeholder 3" descr="stern.png"/>
          <p:cNvPicPr>
            <a:picLocks noGrp="1" noChangeAspect="1"/>
          </p:cNvPicPr>
          <p:nvPr>
            <p:ph idx="1"/>
          </p:nvPr>
        </p:nvPicPr>
        <p:blipFill>
          <a:blip r:embed="rId2">
            <a:extLst>
              <a:ext uri="{28A0092B-C50C-407E-A947-70E740481C1C}">
                <a14:useLocalDpi xmlns:a14="http://schemas.microsoft.com/office/drawing/2010/main" val="0"/>
              </a:ext>
            </a:extLst>
          </a:blip>
          <a:srcRect l="-17208" r="-17208"/>
          <a:stretch>
            <a:fillRect/>
          </a:stretch>
        </p:blipFill>
        <p:spPr>
          <a:xfrm>
            <a:off x="153242" y="1040016"/>
            <a:ext cx="3078894" cy="2290559"/>
          </a:xfrm>
        </p:spPr>
      </p:pic>
      <p:sp>
        <p:nvSpPr>
          <p:cNvPr id="5" name="TextBox 4"/>
          <p:cNvSpPr txBox="1"/>
          <p:nvPr/>
        </p:nvSpPr>
        <p:spPr>
          <a:xfrm>
            <a:off x="457200" y="3584222"/>
            <a:ext cx="2308577" cy="2369880"/>
          </a:xfrm>
          <a:prstGeom prst="rect">
            <a:avLst/>
          </a:prstGeom>
          <a:noFill/>
        </p:spPr>
        <p:txBody>
          <a:bodyPr wrap="square" rtlCol="0">
            <a:spAutoFit/>
          </a:bodyPr>
          <a:lstStyle/>
          <a:p>
            <a:r>
              <a:rPr lang="en-US" b="1" dirty="0"/>
              <a:t>Sternocleidomastoid</a:t>
            </a:r>
          </a:p>
          <a:p>
            <a:endParaRPr lang="en-US" dirty="0"/>
          </a:p>
          <a:p>
            <a:r>
              <a:rPr lang="en-US" sz="1600" dirty="0"/>
              <a:t>Together they flex the head &amp; neck</a:t>
            </a:r>
          </a:p>
          <a:p>
            <a:endParaRPr lang="en-US" sz="1600" dirty="0"/>
          </a:p>
          <a:p>
            <a:r>
              <a:rPr lang="en-US" sz="1600" dirty="0"/>
              <a:t>Individually they rotate the head and laterally flex the head to the same side</a:t>
            </a:r>
          </a:p>
        </p:txBody>
      </p:sp>
      <p:pic>
        <p:nvPicPr>
          <p:cNvPr id="6" name="Picture 5" descr="scale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839" y="1040016"/>
            <a:ext cx="2471384" cy="2290560"/>
          </a:xfrm>
          <a:prstGeom prst="rect">
            <a:avLst/>
          </a:prstGeom>
        </p:spPr>
      </p:pic>
      <p:sp>
        <p:nvSpPr>
          <p:cNvPr id="7" name="TextBox 6"/>
          <p:cNvSpPr txBox="1"/>
          <p:nvPr/>
        </p:nvSpPr>
        <p:spPr>
          <a:xfrm>
            <a:off x="3570111" y="3541888"/>
            <a:ext cx="2243667" cy="2123658"/>
          </a:xfrm>
          <a:prstGeom prst="rect">
            <a:avLst/>
          </a:prstGeom>
          <a:noFill/>
        </p:spPr>
        <p:txBody>
          <a:bodyPr wrap="square" rtlCol="0">
            <a:spAutoFit/>
          </a:bodyPr>
          <a:lstStyle/>
          <a:p>
            <a:r>
              <a:rPr lang="en-US" b="1" dirty="0" err="1"/>
              <a:t>Scalenes</a:t>
            </a:r>
            <a:endParaRPr lang="en-US" b="1" dirty="0"/>
          </a:p>
          <a:p>
            <a:endParaRPr lang="en-US" dirty="0"/>
          </a:p>
          <a:p>
            <a:r>
              <a:rPr lang="en-US" sz="1600" dirty="0"/>
              <a:t>Together they flex the head &amp; neck</a:t>
            </a:r>
          </a:p>
          <a:p>
            <a:endParaRPr lang="en-US" sz="1600" dirty="0"/>
          </a:p>
          <a:p>
            <a:r>
              <a:rPr lang="en-US" sz="1600" dirty="0"/>
              <a:t>Individually they laterally flex the head to the same side </a:t>
            </a:r>
          </a:p>
        </p:txBody>
      </p:sp>
      <p:pic>
        <p:nvPicPr>
          <p:cNvPr id="8" name="Picture 7" descr="splenius c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444" y="229909"/>
            <a:ext cx="1735666" cy="1735666"/>
          </a:xfrm>
          <a:prstGeom prst="rect">
            <a:avLst/>
          </a:prstGeom>
        </p:spPr>
      </p:pic>
      <p:pic>
        <p:nvPicPr>
          <p:cNvPr id="9" name="Picture 8" descr="splenius cerv.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443" y="2130463"/>
            <a:ext cx="1735667" cy="1735667"/>
          </a:xfrm>
          <a:prstGeom prst="rect">
            <a:avLst/>
          </a:prstGeom>
        </p:spPr>
      </p:pic>
      <p:sp>
        <p:nvSpPr>
          <p:cNvPr id="10" name="TextBox 9"/>
          <p:cNvSpPr txBox="1"/>
          <p:nvPr/>
        </p:nvSpPr>
        <p:spPr>
          <a:xfrm>
            <a:off x="6660445" y="3951111"/>
            <a:ext cx="2350911" cy="2308324"/>
          </a:xfrm>
          <a:prstGeom prst="rect">
            <a:avLst/>
          </a:prstGeom>
          <a:noFill/>
        </p:spPr>
        <p:txBody>
          <a:bodyPr wrap="square" rtlCol="0">
            <a:spAutoFit/>
          </a:bodyPr>
          <a:lstStyle/>
          <a:p>
            <a:r>
              <a:rPr lang="en-US" b="1" dirty="0"/>
              <a:t>Splenius Muscles</a:t>
            </a:r>
          </a:p>
          <a:p>
            <a:r>
              <a:rPr lang="en-US" sz="1400" dirty="0"/>
              <a:t>(</a:t>
            </a:r>
            <a:r>
              <a:rPr lang="en-US" sz="1400" dirty="0" err="1"/>
              <a:t>capitas</a:t>
            </a:r>
            <a:r>
              <a:rPr lang="en-US" sz="1400" dirty="0"/>
              <a:t> &amp; </a:t>
            </a:r>
            <a:r>
              <a:rPr lang="en-US" sz="1400" dirty="0" err="1"/>
              <a:t>cervicis</a:t>
            </a:r>
            <a:r>
              <a:rPr lang="en-US" sz="1400" dirty="0"/>
              <a:t>)</a:t>
            </a:r>
          </a:p>
          <a:p>
            <a:endParaRPr lang="en-US" sz="1600" dirty="0"/>
          </a:p>
          <a:p>
            <a:r>
              <a:rPr lang="en-US" sz="1600" dirty="0"/>
              <a:t>Together each muscle extends the head &amp; neck</a:t>
            </a:r>
          </a:p>
          <a:p>
            <a:endParaRPr lang="en-US" sz="1600" dirty="0"/>
          </a:p>
          <a:p>
            <a:r>
              <a:rPr lang="en-US" sz="1600" dirty="0"/>
              <a:t>Individually they laterally flex &amp; slightly rotate the head to the same side </a:t>
            </a:r>
          </a:p>
        </p:txBody>
      </p:sp>
    </p:spTree>
    <p:extLst>
      <p:ext uri="{BB962C8B-B14F-4D97-AF65-F5344CB8AC3E}">
        <p14:creationId xmlns:p14="http://schemas.microsoft.com/office/powerpoint/2010/main" val="113548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78"/>
            <a:ext cx="8229600" cy="606778"/>
          </a:xfrm>
        </p:spPr>
        <p:txBody>
          <a:bodyPr>
            <a:normAutofit/>
          </a:bodyPr>
          <a:lstStyle/>
          <a:p>
            <a:r>
              <a:rPr lang="en-US" sz="2400" b="1" dirty="0"/>
              <a:t>Muscles of the Vertebral Column…The Erector Spinae muscles</a:t>
            </a:r>
          </a:p>
        </p:txBody>
      </p:sp>
      <p:sp>
        <p:nvSpPr>
          <p:cNvPr id="3" name="Content Placeholder 2"/>
          <p:cNvSpPr>
            <a:spLocks noGrp="1"/>
          </p:cNvSpPr>
          <p:nvPr>
            <p:ph idx="1"/>
          </p:nvPr>
        </p:nvSpPr>
        <p:spPr>
          <a:xfrm>
            <a:off x="457200" y="818444"/>
            <a:ext cx="8229600" cy="5799667"/>
          </a:xfrm>
        </p:spPr>
        <p:txBody>
          <a:bodyPr>
            <a:normAutofit/>
          </a:bodyPr>
          <a:lstStyle/>
          <a:p>
            <a:r>
              <a:rPr lang="en-US" sz="1600" dirty="0"/>
              <a:t>As their name suggests these muscles help to extend the spine and individually contribute to lateral flexion to the same side, those in the cervical  thoracic region also contribute slightly to rotation of the vertebral column. [They used to be known as the </a:t>
            </a:r>
            <a:r>
              <a:rPr lang="en-US" sz="1600" dirty="0" err="1"/>
              <a:t>sacrospinalis</a:t>
            </a:r>
            <a:r>
              <a:rPr lang="en-US" sz="1600" dirty="0"/>
              <a:t> muscles.]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600" dirty="0"/>
              <a:t>There are three sets of muscles, collectively known as the erector spinae, all running parallel to the vertebral column. </a:t>
            </a:r>
          </a:p>
          <a:p>
            <a:r>
              <a:rPr lang="en-US" sz="1600" dirty="0"/>
              <a:t>They vary in length so some are attached between one </a:t>
            </a:r>
            <a:r>
              <a:rPr lang="en-US" sz="1600" dirty="0" err="1"/>
              <a:t>spinous</a:t>
            </a:r>
            <a:r>
              <a:rPr lang="en-US" sz="1600" dirty="0"/>
              <a:t> or transverse process and the next, others attach to the sacral crest of the ilium, attaching to the ribs, or occipital bone.</a:t>
            </a:r>
          </a:p>
          <a:p>
            <a:r>
              <a:rPr lang="en-US" sz="1600" dirty="0"/>
              <a:t>As they run the length of the back of the body they are are stretched in forward bends and can tilt the pelvis forwards by pulling on the back of the ilium. </a:t>
            </a:r>
          </a:p>
          <a:p>
            <a:r>
              <a:rPr lang="en-US" sz="1600" dirty="0"/>
              <a:t>Backbends strengthen these muscles; without strength we tend to slouch, and if one side is weak there is a sideway bend, with the strong side standing out prominently along the side of the spine like a piece of rope.</a:t>
            </a:r>
          </a:p>
          <a:p>
            <a:endParaRPr lang="en-US" sz="1400" dirty="0"/>
          </a:p>
        </p:txBody>
      </p:sp>
      <p:pic>
        <p:nvPicPr>
          <p:cNvPr id="4" name="Picture 3" descr="e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21" y="1659444"/>
            <a:ext cx="1862667" cy="1862667"/>
          </a:xfrm>
          <a:prstGeom prst="rect">
            <a:avLst/>
          </a:prstGeom>
        </p:spPr>
      </p:pic>
      <p:pic>
        <p:nvPicPr>
          <p:cNvPr id="5" name="Picture 4" descr="es lum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244" y="1659444"/>
            <a:ext cx="1862667" cy="1862667"/>
          </a:xfrm>
          <a:prstGeom prst="rect">
            <a:avLst/>
          </a:prstGeom>
        </p:spPr>
      </p:pic>
      <p:pic>
        <p:nvPicPr>
          <p:cNvPr id="6" name="Picture 5" descr="es th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221" y="1758222"/>
            <a:ext cx="1763889" cy="1763889"/>
          </a:xfrm>
          <a:prstGeom prst="rect">
            <a:avLst/>
          </a:prstGeom>
        </p:spPr>
      </p:pic>
    </p:spTree>
    <p:extLst>
      <p:ext uri="{BB962C8B-B14F-4D97-AF65-F5344CB8AC3E}">
        <p14:creationId xmlns:p14="http://schemas.microsoft.com/office/powerpoint/2010/main" val="294472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0251"/>
          </a:xfrm>
        </p:spPr>
        <p:txBody>
          <a:bodyPr>
            <a:normAutofit/>
          </a:bodyPr>
          <a:lstStyle/>
          <a:p>
            <a:r>
              <a:rPr lang="en-US" sz="3200" b="1" dirty="0"/>
              <a:t>The </a:t>
            </a:r>
            <a:r>
              <a:rPr lang="en-US" sz="3200" b="1" dirty="0" err="1"/>
              <a:t>Transversospinalis</a:t>
            </a:r>
            <a:r>
              <a:rPr lang="en-US" sz="3200" b="1" dirty="0"/>
              <a:t> muscle group</a:t>
            </a:r>
          </a:p>
        </p:txBody>
      </p:sp>
      <p:pic>
        <p:nvPicPr>
          <p:cNvPr id="10" name="Picture 9" descr="transer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332" y="1728555"/>
            <a:ext cx="2123778" cy="2123778"/>
          </a:xfrm>
          <a:prstGeom prst="rect">
            <a:avLst/>
          </a:prstGeom>
        </p:spPr>
      </p:pic>
      <p:pic>
        <p:nvPicPr>
          <p:cNvPr id="11" name="Picture 10" descr="trasnv s c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2" y="1536666"/>
            <a:ext cx="2315667" cy="2315667"/>
          </a:xfrm>
          <a:prstGeom prst="rect">
            <a:avLst/>
          </a:prstGeom>
        </p:spPr>
      </p:pic>
      <p:pic>
        <p:nvPicPr>
          <p:cNvPr id="12" name="Picture 11" descr="transv cer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332" y="1570556"/>
            <a:ext cx="2281777" cy="2281777"/>
          </a:xfrm>
          <a:prstGeom prst="rect">
            <a:avLst/>
          </a:prstGeom>
        </p:spPr>
      </p:pic>
      <p:sp>
        <p:nvSpPr>
          <p:cNvPr id="13" name="TextBox 12"/>
          <p:cNvSpPr txBox="1"/>
          <p:nvPr/>
        </p:nvSpPr>
        <p:spPr>
          <a:xfrm>
            <a:off x="635000" y="1058333"/>
            <a:ext cx="7859889" cy="646331"/>
          </a:xfrm>
          <a:prstGeom prst="rect">
            <a:avLst/>
          </a:prstGeom>
          <a:noFill/>
        </p:spPr>
        <p:txBody>
          <a:bodyPr wrap="square" rtlCol="0">
            <a:spAutoFit/>
          </a:bodyPr>
          <a:lstStyle/>
          <a:p>
            <a:r>
              <a:rPr lang="en-US" dirty="0"/>
              <a:t>This group of muscles help to extend the vertebral column and rotate to the same side.</a:t>
            </a:r>
          </a:p>
        </p:txBody>
      </p:sp>
      <p:sp>
        <p:nvSpPr>
          <p:cNvPr id="14" name="TextBox 13"/>
          <p:cNvSpPr txBox="1"/>
          <p:nvPr/>
        </p:nvSpPr>
        <p:spPr>
          <a:xfrm>
            <a:off x="1127442" y="4130610"/>
            <a:ext cx="2201334" cy="584776"/>
          </a:xfrm>
          <a:prstGeom prst="rect">
            <a:avLst/>
          </a:prstGeom>
          <a:noFill/>
        </p:spPr>
        <p:txBody>
          <a:bodyPr wrap="square" rtlCol="0">
            <a:spAutoFit/>
          </a:bodyPr>
          <a:lstStyle/>
          <a:p>
            <a:r>
              <a:rPr lang="en-US" sz="1600" dirty="0" err="1"/>
              <a:t>Transversospinalis</a:t>
            </a:r>
            <a:r>
              <a:rPr lang="en-US" sz="1600" dirty="0"/>
              <a:t>: </a:t>
            </a:r>
          </a:p>
          <a:p>
            <a:r>
              <a:rPr lang="en-US" sz="1600" dirty="0" err="1"/>
              <a:t>semispinalis</a:t>
            </a:r>
            <a:r>
              <a:rPr lang="en-US" sz="1600" dirty="0"/>
              <a:t> </a:t>
            </a:r>
            <a:r>
              <a:rPr lang="en-US" sz="1600" dirty="0" err="1"/>
              <a:t>capitis</a:t>
            </a:r>
            <a:endParaRPr lang="en-US" sz="1600" dirty="0"/>
          </a:p>
        </p:txBody>
      </p:sp>
      <p:sp>
        <p:nvSpPr>
          <p:cNvPr id="15" name="TextBox 14"/>
          <p:cNvSpPr txBox="1"/>
          <p:nvPr/>
        </p:nvSpPr>
        <p:spPr>
          <a:xfrm>
            <a:off x="3917221" y="4130610"/>
            <a:ext cx="1933222" cy="584776"/>
          </a:xfrm>
          <a:prstGeom prst="rect">
            <a:avLst/>
          </a:prstGeom>
          <a:noFill/>
        </p:spPr>
        <p:txBody>
          <a:bodyPr wrap="square" rtlCol="0">
            <a:spAutoFit/>
          </a:bodyPr>
          <a:lstStyle/>
          <a:p>
            <a:r>
              <a:rPr lang="en-US" sz="1600" dirty="0" err="1"/>
              <a:t>Transversospinalis</a:t>
            </a:r>
            <a:r>
              <a:rPr lang="en-US" sz="1600" dirty="0"/>
              <a:t>: </a:t>
            </a:r>
            <a:r>
              <a:rPr lang="en-US" sz="1600" dirty="0" err="1"/>
              <a:t>semispinalis</a:t>
            </a:r>
            <a:r>
              <a:rPr lang="en-US" sz="1600" dirty="0"/>
              <a:t> </a:t>
            </a:r>
            <a:r>
              <a:rPr lang="en-US" sz="1600" dirty="0" err="1"/>
              <a:t>cervicis</a:t>
            </a:r>
            <a:endParaRPr lang="en-US" sz="1600" dirty="0"/>
          </a:p>
        </p:txBody>
      </p:sp>
      <p:sp>
        <p:nvSpPr>
          <p:cNvPr id="16" name="TextBox 15"/>
          <p:cNvSpPr txBox="1"/>
          <p:nvPr/>
        </p:nvSpPr>
        <p:spPr>
          <a:xfrm>
            <a:off x="6287888" y="4130610"/>
            <a:ext cx="1967112" cy="584776"/>
          </a:xfrm>
          <a:prstGeom prst="rect">
            <a:avLst/>
          </a:prstGeom>
          <a:noFill/>
        </p:spPr>
        <p:txBody>
          <a:bodyPr wrap="square" rtlCol="0">
            <a:spAutoFit/>
          </a:bodyPr>
          <a:lstStyle/>
          <a:p>
            <a:r>
              <a:rPr lang="en-US" sz="1600" dirty="0" err="1"/>
              <a:t>Transversospinalis</a:t>
            </a:r>
            <a:r>
              <a:rPr lang="en-US" sz="1600" dirty="0"/>
              <a:t>: </a:t>
            </a:r>
            <a:r>
              <a:rPr lang="en-US" sz="1600" dirty="0" err="1"/>
              <a:t>semispinalis</a:t>
            </a:r>
            <a:r>
              <a:rPr lang="en-US" sz="1600" dirty="0"/>
              <a:t> </a:t>
            </a:r>
            <a:r>
              <a:rPr lang="en-US" sz="1600" dirty="0" err="1"/>
              <a:t>thoracis</a:t>
            </a:r>
            <a:endParaRPr lang="en-US" sz="1600" dirty="0"/>
          </a:p>
        </p:txBody>
      </p:sp>
      <p:sp>
        <p:nvSpPr>
          <p:cNvPr id="3" name="TextBox 2"/>
          <p:cNvSpPr txBox="1"/>
          <p:nvPr/>
        </p:nvSpPr>
        <p:spPr>
          <a:xfrm>
            <a:off x="635000" y="5023556"/>
            <a:ext cx="7761111" cy="923330"/>
          </a:xfrm>
          <a:prstGeom prst="rect">
            <a:avLst/>
          </a:prstGeom>
          <a:noFill/>
        </p:spPr>
        <p:txBody>
          <a:bodyPr wrap="square" rtlCol="0">
            <a:spAutoFit/>
          </a:bodyPr>
          <a:lstStyle/>
          <a:p>
            <a:r>
              <a:rPr lang="en-US" dirty="0"/>
              <a:t>They are small muscles which attach between individual vertebrae providing a stabilizing function for vertebrae, as well as contributing to extension and rotation.</a:t>
            </a:r>
          </a:p>
        </p:txBody>
      </p:sp>
    </p:spTree>
    <p:extLst>
      <p:ext uri="{BB962C8B-B14F-4D97-AF65-F5344CB8AC3E}">
        <p14:creationId xmlns:p14="http://schemas.microsoft.com/office/powerpoint/2010/main" val="390201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614362"/>
          </a:xfrm>
        </p:spPr>
        <p:txBody>
          <a:bodyPr>
            <a:noAutofit/>
          </a:bodyPr>
          <a:lstStyle/>
          <a:p>
            <a:r>
              <a:rPr lang="en-US" sz="3200" b="1" dirty="0"/>
              <a:t>The </a:t>
            </a:r>
            <a:r>
              <a:rPr lang="en-US" sz="3200" b="1" dirty="0" err="1"/>
              <a:t>Quadratus</a:t>
            </a:r>
            <a:r>
              <a:rPr lang="en-US" sz="3200" b="1" dirty="0"/>
              <a:t> </a:t>
            </a:r>
            <a:r>
              <a:rPr lang="en-US" sz="3200" b="1" dirty="0" err="1"/>
              <a:t>Lumborum</a:t>
            </a:r>
            <a:endParaRPr lang="en-US" sz="3200" b="1" dirty="0"/>
          </a:p>
        </p:txBody>
      </p:sp>
      <p:pic>
        <p:nvPicPr>
          <p:cNvPr id="3" name="Picture 2" descr="quadratus lum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1" y="1710433"/>
            <a:ext cx="3358445" cy="3358445"/>
          </a:xfrm>
          <a:prstGeom prst="rect">
            <a:avLst/>
          </a:prstGeom>
        </p:spPr>
      </p:pic>
      <p:sp>
        <p:nvSpPr>
          <p:cNvPr id="4" name="TextBox 3"/>
          <p:cNvSpPr txBox="1"/>
          <p:nvPr/>
        </p:nvSpPr>
        <p:spPr>
          <a:xfrm>
            <a:off x="1001889" y="860778"/>
            <a:ext cx="7535333" cy="646331"/>
          </a:xfrm>
          <a:prstGeom prst="rect">
            <a:avLst/>
          </a:prstGeom>
          <a:noFill/>
        </p:spPr>
        <p:txBody>
          <a:bodyPr wrap="square" rtlCol="0">
            <a:spAutoFit/>
          </a:bodyPr>
          <a:lstStyle/>
          <a:p>
            <a:r>
              <a:rPr lang="en-US" dirty="0"/>
              <a:t>Along with the erector spinae &amp; </a:t>
            </a:r>
            <a:r>
              <a:rPr lang="en-US" dirty="0" err="1"/>
              <a:t>transversospinalis</a:t>
            </a:r>
            <a:r>
              <a:rPr lang="en-US" dirty="0"/>
              <a:t>, the </a:t>
            </a:r>
            <a:r>
              <a:rPr lang="en-US" dirty="0" err="1"/>
              <a:t>quadratus</a:t>
            </a:r>
            <a:r>
              <a:rPr lang="en-US" dirty="0"/>
              <a:t> </a:t>
            </a:r>
            <a:r>
              <a:rPr lang="en-US" dirty="0" err="1"/>
              <a:t>lumborum</a:t>
            </a:r>
            <a:r>
              <a:rPr lang="en-US" dirty="0"/>
              <a:t> is the final muscle of the vertebral column. </a:t>
            </a:r>
          </a:p>
        </p:txBody>
      </p:sp>
      <p:sp>
        <p:nvSpPr>
          <p:cNvPr id="5" name="TextBox 4"/>
          <p:cNvSpPr txBox="1"/>
          <p:nvPr/>
        </p:nvSpPr>
        <p:spPr>
          <a:xfrm>
            <a:off x="4261556" y="1947333"/>
            <a:ext cx="3739444" cy="2585323"/>
          </a:xfrm>
          <a:prstGeom prst="rect">
            <a:avLst/>
          </a:prstGeom>
          <a:noFill/>
        </p:spPr>
        <p:txBody>
          <a:bodyPr wrap="square" rtlCol="0">
            <a:spAutoFit/>
          </a:bodyPr>
          <a:lstStyle/>
          <a:p>
            <a:r>
              <a:rPr lang="en-US" dirty="0"/>
              <a:t>It’s origin is at the top rear of the iliac crest and it inserts into the upper four lumbar </a:t>
            </a:r>
            <a:r>
              <a:rPr lang="en-US" dirty="0" err="1"/>
              <a:t>vertabrae</a:t>
            </a:r>
            <a:r>
              <a:rPr lang="en-US" dirty="0"/>
              <a:t> and the bottom rib.</a:t>
            </a:r>
          </a:p>
          <a:p>
            <a:endParaRPr lang="en-US" dirty="0"/>
          </a:p>
          <a:p>
            <a:endParaRPr lang="en-US" dirty="0"/>
          </a:p>
          <a:p>
            <a:r>
              <a:rPr lang="en-US" dirty="0"/>
              <a:t>It can assist with extension of the spinal column when both muscles are contracted and with lateral flexion when individually contracted.</a:t>
            </a:r>
          </a:p>
        </p:txBody>
      </p:sp>
    </p:spTree>
    <p:extLst>
      <p:ext uri="{BB962C8B-B14F-4D97-AF65-F5344CB8AC3E}">
        <p14:creationId xmlns:p14="http://schemas.microsoft.com/office/powerpoint/2010/main" val="102428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10005</TotalTime>
  <Words>394</Words>
  <Application>Microsoft Macintosh PowerPoint</Application>
  <PresentationFormat>On-screen Show (4:3)</PresentationFormat>
  <Paragraphs>44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Muscles of the Neck</vt:lpstr>
      <vt:lpstr>Muscles of the Vertebral Column…The Erector Spinae muscles</vt:lpstr>
      <vt:lpstr>The Transversospinalis muscle group</vt:lpstr>
      <vt:lpstr>The Quadratus Lumborum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Muscles of the Hips, Legs and feet</dc:title>
  <dc:creator>sarah beck</dc:creator>
  <cp:lastModifiedBy>Sarah Beck</cp:lastModifiedBy>
  <cp:revision>75</cp:revision>
  <cp:lastPrinted>2017-12-13T14:41:44Z</cp:lastPrinted>
  <dcterms:created xsi:type="dcterms:W3CDTF">2012-04-16T18:31:40Z</dcterms:created>
  <dcterms:modified xsi:type="dcterms:W3CDTF">2021-02-15T15:06:43Z</dcterms:modified>
</cp:coreProperties>
</file>