
<file path=[Content_Types].xml><?xml version="1.0" encoding="utf-8"?>
<Types xmlns="http://schemas.openxmlformats.org/package/2006/content-types">
  <Default Extension="mpg" ContentType="vide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6.png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6" r:id="rId2"/>
    <p:sldId id="276" r:id="rId3"/>
    <p:sldId id="270" r:id="rId4"/>
    <p:sldId id="275" r:id="rId5"/>
    <p:sldId id="259" r:id="rId6"/>
    <p:sldId id="273" r:id="rId7"/>
    <p:sldId id="274" r:id="rId8"/>
    <p:sldId id="269" r:id="rId9"/>
    <p:sldId id="265" r:id="rId10"/>
    <p:sldId id="264" r:id="rId11"/>
    <p:sldId id="263" r:id="rId12"/>
    <p:sldId id="257" r:id="rId13"/>
    <p:sldId id="277" r:id="rId14"/>
    <p:sldId id="266" r:id="rId15"/>
    <p:sldId id="260" r:id="rId16"/>
    <p:sldId id="261" r:id="rId17"/>
    <p:sldId id="262" r:id="rId18"/>
    <p:sldId id="258" r:id="rId19"/>
    <p:sldId id="268" r:id="rId20"/>
    <p:sldId id="267" r:id="rId21"/>
    <p:sldId id="271" r:id="rId22"/>
    <p:sldId id="272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FB787-E130-D94A-B62D-C84A5E02D0B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AFC3D-063A-434B-B0B0-9290907BE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9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1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A566-889D-7F49-AAC8-4A8F8C4B2F03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2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5.mpg"/><Relationship Id="rId7" Type="http://schemas.openxmlformats.org/officeDocument/2006/relationships/image" Target="../media/image21.png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4" Type="http://schemas.openxmlformats.org/officeDocument/2006/relationships/video" Target="../media/media5.m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6.png"/><Relationship Id="rId1" Type="http://schemas.microsoft.com/office/2007/relationships/media" Target="../media/media6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7.mpg"/><Relationship Id="rId1" Type="http://schemas.microsoft.com/office/2007/relationships/media" Target="../media/media7.m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9.mpg"/><Relationship Id="rId7" Type="http://schemas.openxmlformats.org/officeDocument/2006/relationships/image" Target="../media/image29.png"/><Relationship Id="rId2" Type="http://schemas.openxmlformats.org/officeDocument/2006/relationships/video" Target="../media/media8.mpg"/><Relationship Id="rId1" Type="http://schemas.microsoft.com/office/2007/relationships/media" Target="../media/media8.mpg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8.xml"/><Relationship Id="rId4" Type="http://schemas.openxmlformats.org/officeDocument/2006/relationships/video" Target="../media/media9.m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0.mpg"/><Relationship Id="rId1" Type="http://schemas.microsoft.com/office/2007/relationships/media" Target="../media/media10.m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2.mpg"/><Relationship Id="rId7" Type="http://schemas.openxmlformats.org/officeDocument/2006/relationships/image" Target="../media/image32.png"/><Relationship Id="rId2" Type="http://schemas.openxmlformats.org/officeDocument/2006/relationships/video" Target="../media/media11.mpg"/><Relationship Id="rId1" Type="http://schemas.microsoft.com/office/2007/relationships/media" Target="../media/media11.mpg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8.xml"/><Relationship Id="rId4" Type="http://schemas.openxmlformats.org/officeDocument/2006/relationships/video" Target="../media/media12.m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3.mpg"/><Relationship Id="rId1" Type="http://schemas.microsoft.com/office/2007/relationships/media" Target="../media/media13.mp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Muscles of the Shoulders, Arms &amp; Hands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7232" y="4204185"/>
            <a:ext cx="6325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Use this in conjunction with the table called ‘Summary of muscles creating movement within the upper limbs’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To familiarize yourself with the names of the muscles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To provide a resource to see how the different muscles are attached to the bones and therefore how they can pull upon the bones to create specific movements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1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92715"/>
          </a:xfrm>
        </p:spPr>
        <p:txBody>
          <a:bodyPr>
            <a:noAutofit/>
          </a:bodyPr>
          <a:lstStyle/>
          <a:p>
            <a:r>
              <a:rPr lang="en-US" sz="2400" dirty="0"/>
              <a:t>Deltoid</a:t>
            </a:r>
          </a:p>
        </p:txBody>
      </p:sp>
      <p:pic>
        <p:nvPicPr>
          <p:cNvPr id="10" name="Content Placeholder 9" descr="deltoid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73050"/>
            <a:ext cx="5111750" cy="585311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48400" y="665766"/>
            <a:ext cx="3426650" cy="5460398"/>
          </a:xfrm>
        </p:spPr>
        <p:txBody>
          <a:bodyPr>
            <a:noAutofit/>
          </a:bodyPr>
          <a:lstStyle/>
          <a:p>
            <a:r>
              <a:rPr lang="en-US" sz="1600" dirty="0"/>
              <a:t>There are three distinct sections with different functions.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Origin:</a:t>
            </a:r>
          </a:p>
          <a:p>
            <a:r>
              <a:rPr lang="en-US" sz="1600" b="1" dirty="0"/>
              <a:t>Anterior</a:t>
            </a:r>
            <a:r>
              <a:rPr lang="en-US" sz="1600" dirty="0"/>
              <a:t>: anterior border &amp; superior surface of the lateral third of the clavicle</a:t>
            </a:r>
          </a:p>
          <a:p>
            <a:r>
              <a:rPr lang="en-US" sz="1600" b="1" dirty="0"/>
              <a:t>Middle</a:t>
            </a:r>
            <a:r>
              <a:rPr lang="en-US" sz="1600" dirty="0"/>
              <a:t>: Lateral border of the acromion process</a:t>
            </a:r>
          </a:p>
          <a:p>
            <a:r>
              <a:rPr lang="en-US" sz="1600" b="1" dirty="0"/>
              <a:t>Posterior</a:t>
            </a:r>
            <a:r>
              <a:rPr lang="en-US" sz="1600" dirty="0"/>
              <a:t>: lower border of the crest of the spine of the scapula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Insertion:</a:t>
            </a:r>
          </a:p>
          <a:p>
            <a:r>
              <a:rPr lang="en-US" sz="1600" dirty="0"/>
              <a:t>The deltoid tuberosity, middle, lateral surface of humerus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Action:</a:t>
            </a:r>
          </a:p>
          <a:p>
            <a:r>
              <a:rPr lang="en-US" sz="1600" b="1" dirty="0"/>
              <a:t>Anterior portion</a:t>
            </a:r>
            <a:r>
              <a:rPr lang="en-US" sz="1600" dirty="0"/>
              <a:t>: </a:t>
            </a:r>
            <a:r>
              <a:rPr lang="en-US" sz="1600" b="1" dirty="0"/>
              <a:t>flexes &amp; internally rotates</a:t>
            </a:r>
            <a:r>
              <a:rPr lang="en-US" sz="1600" dirty="0"/>
              <a:t> the arm</a:t>
            </a:r>
          </a:p>
          <a:p>
            <a:r>
              <a:rPr lang="en-US" sz="1600" b="1" dirty="0"/>
              <a:t>Middle portion: abducts</a:t>
            </a:r>
            <a:r>
              <a:rPr lang="en-US" sz="1600" dirty="0"/>
              <a:t> arm</a:t>
            </a:r>
          </a:p>
          <a:p>
            <a:r>
              <a:rPr lang="en-US" sz="1600" b="1" dirty="0"/>
              <a:t>Posterior portion</a:t>
            </a:r>
            <a:r>
              <a:rPr lang="en-US" sz="1600" dirty="0"/>
              <a:t>: </a:t>
            </a:r>
            <a:r>
              <a:rPr lang="en-US" sz="1600" b="1" dirty="0"/>
              <a:t>hyperextends &amp; externally rotates </a:t>
            </a:r>
            <a:r>
              <a:rPr lang="en-US" sz="1600" dirty="0"/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31308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ect major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735704"/>
            <a:ext cx="4040188" cy="3951288"/>
          </a:xfrm>
        </p:spPr>
      </p:pic>
      <p:pic>
        <p:nvPicPr>
          <p:cNvPr id="11" name="Content Placeholder 10" descr="pect minor.pn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7388" y="2735704"/>
            <a:ext cx="4041775" cy="3951288"/>
          </a:xfrm>
        </p:spPr>
      </p:pic>
      <p:sp>
        <p:nvSpPr>
          <p:cNvPr id="12" name="TextBox 11"/>
          <p:cNvSpPr txBox="1"/>
          <p:nvPr/>
        </p:nvSpPr>
        <p:spPr>
          <a:xfrm>
            <a:off x="457200" y="274638"/>
            <a:ext cx="4040188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Pectorialis</a:t>
            </a:r>
            <a:r>
              <a:rPr lang="en-US" sz="2400" b="1" dirty="0"/>
              <a:t> Major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Origin</a:t>
            </a:r>
            <a:r>
              <a:rPr lang="en-US" sz="1600" b="1" dirty="0"/>
              <a:t>: </a:t>
            </a:r>
            <a:r>
              <a:rPr lang="en-US" sz="1600" dirty="0"/>
              <a:t>Body of </a:t>
            </a:r>
            <a:r>
              <a:rPr lang="en-US" sz="1600" b="1" dirty="0"/>
              <a:t>sternum &amp; medial clavicle</a:t>
            </a:r>
          </a:p>
          <a:p>
            <a:r>
              <a:rPr lang="en-US" sz="1600" dirty="0"/>
              <a:t>Insertion: Proximal </a:t>
            </a:r>
            <a:r>
              <a:rPr lang="en-US" sz="1600" b="1" dirty="0"/>
              <a:t>humerus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Action: </a:t>
            </a:r>
          </a:p>
          <a:p>
            <a:r>
              <a:rPr lang="en-US" sz="1600" b="1" dirty="0"/>
              <a:t>Adducts</a:t>
            </a:r>
            <a:r>
              <a:rPr lang="en-US" sz="1600" dirty="0"/>
              <a:t> &amp; </a:t>
            </a:r>
            <a:r>
              <a:rPr lang="en-US" sz="1600" b="1" dirty="0"/>
              <a:t>internally rotates </a:t>
            </a:r>
            <a:r>
              <a:rPr lang="en-US" sz="1600" dirty="0"/>
              <a:t>arm</a:t>
            </a:r>
          </a:p>
          <a:p>
            <a:r>
              <a:rPr lang="en-US" sz="1600" dirty="0"/>
              <a:t>Upper part flexes arm if fully extended </a:t>
            </a:r>
          </a:p>
          <a:p>
            <a:r>
              <a:rPr lang="en-US" sz="1600" dirty="0"/>
              <a:t>Lower part extends the flexed arm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2048" y="274638"/>
            <a:ext cx="4189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Pectorialis</a:t>
            </a:r>
            <a:r>
              <a:rPr lang="en-US" sz="2400" b="1" dirty="0"/>
              <a:t> Minor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rgbClr val="1F497D"/>
                </a:solidFill>
              </a:rPr>
              <a:t>Origin</a:t>
            </a:r>
            <a:r>
              <a:rPr lang="en-US" sz="1600" b="1" dirty="0"/>
              <a:t>: </a:t>
            </a: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, 4</a:t>
            </a:r>
            <a:r>
              <a:rPr lang="en-US" sz="1600" baseline="30000" dirty="0"/>
              <a:t>th</a:t>
            </a:r>
            <a:r>
              <a:rPr lang="en-US" sz="1600" dirty="0"/>
              <a:t> and 5</a:t>
            </a:r>
            <a:r>
              <a:rPr lang="en-US" sz="1600" baseline="30000" dirty="0"/>
              <a:t>th</a:t>
            </a:r>
            <a:r>
              <a:rPr lang="en-US" sz="1600" dirty="0"/>
              <a:t> ribs</a:t>
            </a:r>
          </a:p>
          <a:p>
            <a:r>
              <a:rPr lang="en-US" sz="1600" dirty="0"/>
              <a:t>Insertion: Coracoid process of scapulae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Action</a:t>
            </a:r>
            <a:r>
              <a:rPr lang="en-US" sz="1600" b="1" dirty="0"/>
              <a:t>: </a:t>
            </a:r>
            <a:r>
              <a:rPr lang="en-US" sz="1600" dirty="0"/>
              <a:t>Protracts and depresses scapulae</a:t>
            </a:r>
          </a:p>
          <a:p>
            <a:r>
              <a:rPr lang="en-US" sz="1600" dirty="0"/>
              <a:t>              Raises ribs for forced inspiration</a:t>
            </a:r>
          </a:p>
        </p:txBody>
      </p:sp>
    </p:spTree>
    <p:extLst>
      <p:ext uri="{BB962C8B-B14F-4D97-AF65-F5344CB8AC3E}">
        <p14:creationId xmlns:p14="http://schemas.microsoft.com/office/powerpoint/2010/main" val="394148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429702"/>
          </a:xfrm>
        </p:spPr>
        <p:txBody>
          <a:bodyPr>
            <a:noAutofit/>
          </a:bodyPr>
          <a:lstStyle/>
          <a:p>
            <a:r>
              <a:rPr lang="en-US" sz="2400" dirty="0" err="1"/>
              <a:t>Latissimus</a:t>
            </a:r>
            <a:r>
              <a:rPr lang="en-US" sz="2400" dirty="0"/>
              <a:t> </a:t>
            </a:r>
            <a:r>
              <a:rPr lang="en-US" sz="2400" dirty="0" err="1"/>
              <a:t>Dorsi</a:t>
            </a:r>
            <a:endParaRPr lang="en-US" sz="2400" dirty="0"/>
          </a:p>
        </p:txBody>
      </p:sp>
      <p:pic>
        <p:nvPicPr>
          <p:cNvPr id="7" name="Content Placeholder 6" descr="lat dorsi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73050"/>
            <a:ext cx="511175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801384"/>
            <a:ext cx="3117850" cy="5324779"/>
          </a:xfrm>
        </p:spPr>
        <p:txBody>
          <a:bodyPr>
            <a:noAutofit/>
          </a:bodyPr>
          <a:lstStyle/>
          <a:p>
            <a:r>
              <a:rPr lang="en-US" sz="1600" dirty="0"/>
              <a:t>Trans. as ‘broadest muscle of the back’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Origin: </a:t>
            </a:r>
          </a:p>
          <a:p>
            <a:r>
              <a:rPr lang="en-US" sz="1600" b="1" dirty="0" err="1"/>
              <a:t>Illiac</a:t>
            </a:r>
            <a:r>
              <a:rPr lang="en-US" sz="1600" b="1" dirty="0"/>
              <a:t> crest</a:t>
            </a:r>
            <a:r>
              <a:rPr lang="en-US" sz="1600" dirty="0"/>
              <a:t>, </a:t>
            </a:r>
            <a:r>
              <a:rPr lang="en-US" sz="1600" dirty="0" err="1"/>
              <a:t>spinous</a:t>
            </a:r>
            <a:r>
              <a:rPr lang="en-US" sz="1600" dirty="0"/>
              <a:t> processes of </a:t>
            </a:r>
            <a:r>
              <a:rPr lang="en-US" sz="1600" b="1" dirty="0"/>
              <a:t>S1 to T7</a:t>
            </a:r>
            <a:r>
              <a:rPr lang="en-US" sz="1600" dirty="0"/>
              <a:t>, lower 3 ribs and inferior angle of scapula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Insertion: </a:t>
            </a:r>
          </a:p>
          <a:p>
            <a:r>
              <a:rPr lang="en-US" sz="1600" b="1" dirty="0"/>
              <a:t>Medial side of humerus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Action:</a:t>
            </a:r>
          </a:p>
          <a:p>
            <a:r>
              <a:rPr lang="en-US" sz="1600" b="1" dirty="0"/>
              <a:t>Internally rotates and adducts </a:t>
            </a:r>
            <a:r>
              <a:rPr lang="en-US" sz="1600" dirty="0"/>
              <a:t>arm</a:t>
            </a:r>
          </a:p>
          <a:p>
            <a:r>
              <a:rPr lang="en-US" sz="1600" dirty="0"/>
              <a:t>Extends arm from a flexed position</a:t>
            </a:r>
          </a:p>
          <a:p>
            <a:endParaRPr lang="en-US" sz="1600" dirty="0"/>
          </a:p>
          <a:p>
            <a:r>
              <a:rPr lang="en-US" sz="1600" dirty="0"/>
              <a:t>(Synergist role in extension &amp; lateral flexion of the spine)</a:t>
            </a:r>
          </a:p>
          <a:p>
            <a:endParaRPr lang="en-US" sz="1600" dirty="0"/>
          </a:p>
          <a:p>
            <a:r>
              <a:rPr lang="en-US" sz="1600" dirty="0"/>
              <a:t>When tight limits overhead poses such as warrior 1 and the wheel</a:t>
            </a:r>
          </a:p>
        </p:txBody>
      </p:sp>
    </p:spTree>
    <p:extLst>
      <p:ext uri="{BB962C8B-B14F-4D97-AF65-F5344CB8AC3E}">
        <p14:creationId xmlns:p14="http://schemas.microsoft.com/office/powerpoint/2010/main" val="118735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res major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Teres</a:t>
            </a:r>
            <a:r>
              <a:rPr lang="en-US" dirty="0"/>
              <a:t> major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F497D"/>
                </a:solidFill>
              </a:rPr>
              <a:t>Origin:</a:t>
            </a:r>
          </a:p>
          <a:p>
            <a:pPr marL="0" indent="0">
              <a:buNone/>
            </a:pPr>
            <a:r>
              <a:rPr lang="en-US" sz="1600" b="1" dirty="0"/>
              <a:t>Lower third of the scapula</a:t>
            </a:r>
            <a:r>
              <a:rPr lang="en-US" sz="1600" dirty="0"/>
              <a:t>, near inferior angle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F497D"/>
                </a:solidFill>
              </a:rPr>
              <a:t>Insertion:</a:t>
            </a:r>
          </a:p>
          <a:p>
            <a:pPr marL="0" indent="0">
              <a:buNone/>
            </a:pPr>
            <a:r>
              <a:rPr lang="en-US" sz="1600" b="1" dirty="0"/>
              <a:t>Medial</a:t>
            </a:r>
            <a:r>
              <a:rPr lang="en-US" sz="1600" dirty="0"/>
              <a:t> lip of </a:t>
            </a:r>
            <a:r>
              <a:rPr lang="en-US" sz="1600" dirty="0" err="1"/>
              <a:t>bicipital</a:t>
            </a:r>
            <a:r>
              <a:rPr lang="en-US" sz="1600" dirty="0"/>
              <a:t> groove of the </a:t>
            </a:r>
            <a:r>
              <a:rPr lang="en-US" sz="1600" b="1" dirty="0"/>
              <a:t>humerus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F497D"/>
                </a:solidFill>
              </a:rPr>
              <a:t>Action:</a:t>
            </a:r>
          </a:p>
          <a:p>
            <a:pPr marL="0" indent="0">
              <a:buNone/>
            </a:pPr>
            <a:r>
              <a:rPr lang="en-US" sz="1600" b="1" dirty="0"/>
              <a:t>Internally rotates </a:t>
            </a:r>
            <a:r>
              <a:rPr lang="en-US" sz="1600" dirty="0"/>
              <a:t>arm</a:t>
            </a:r>
          </a:p>
          <a:p>
            <a:pPr marL="0" indent="0">
              <a:buNone/>
            </a:pPr>
            <a:r>
              <a:rPr lang="en-US" sz="1600" b="1" dirty="0"/>
              <a:t>Adduct</a:t>
            </a:r>
            <a:r>
              <a:rPr lang="en-US" sz="1600" dirty="0"/>
              <a:t>s arm</a:t>
            </a:r>
          </a:p>
          <a:p>
            <a:pPr marL="0" indent="0">
              <a:buNone/>
            </a:pPr>
            <a:r>
              <a:rPr lang="en-US" sz="1600" b="1" dirty="0"/>
              <a:t>Extends </a:t>
            </a:r>
            <a:r>
              <a:rPr lang="en-US" sz="1600" dirty="0"/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88626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1"/>
            <a:ext cx="5843267" cy="429702"/>
          </a:xfrm>
        </p:spPr>
        <p:txBody>
          <a:bodyPr>
            <a:normAutofit/>
          </a:bodyPr>
          <a:lstStyle/>
          <a:p>
            <a:r>
              <a:rPr lang="en-US" dirty="0"/>
              <a:t>Flexion &amp; Extension of the arm at the shoulder</a:t>
            </a:r>
          </a:p>
        </p:txBody>
      </p:sp>
      <p:pic>
        <p:nvPicPr>
          <p:cNvPr id="8" name="flex and extend arm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937003"/>
            <a:ext cx="3382424" cy="338242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16484" y="4319427"/>
            <a:ext cx="3223140" cy="183031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Arms flexors:</a:t>
            </a:r>
          </a:p>
          <a:p>
            <a:endParaRPr lang="en-US" dirty="0"/>
          </a:p>
          <a:p>
            <a:r>
              <a:rPr lang="en-US" dirty="0"/>
              <a:t>Anterior Deltoid</a:t>
            </a:r>
          </a:p>
          <a:p>
            <a:r>
              <a:rPr lang="en-US" dirty="0" err="1"/>
              <a:t>Pectorialis</a:t>
            </a:r>
            <a:r>
              <a:rPr lang="en-US" dirty="0"/>
              <a:t> Major (upper)</a:t>
            </a:r>
          </a:p>
          <a:p>
            <a:r>
              <a:rPr lang="en-US" dirty="0"/>
              <a:t>Biceps </a:t>
            </a:r>
            <a:r>
              <a:rPr lang="en-US" dirty="0" err="1"/>
              <a:t>Brachii</a:t>
            </a:r>
            <a:r>
              <a:rPr lang="en-US" dirty="0"/>
              <a:t> (weakly)</a:t>
            </a:r>
          </a:p>
          <a:p>
            <a:r>
              <a:rPr lang="en-US" dirty="0" err="1"/>
              <a:t>Coracobrachialis</a:t>
            </a:r>
            <a:r>
              <a:rPr lang="en-US" dirty="0"/>
              <a:t> (weakly)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fext sh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0728" y="937003"/>
            <a:ext cx="3382424" cy="3382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0728" y="4487752"/>
            <a:ext cx="33824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Arm extensors:</a:t>
            </a:r>
          </a:p>
          <a:p>
            <a:endParaRPr lang="en-US" sz="1400" dirty="0"/>
          </a:p>
          <a:p>
            <a:r>
              <a:rPr lang="en-US" sz="1400" dirty="0"/>
              <a:t>Posterior Deltoid</a:t>
            </a:r>
          </a:p>
          <a:p>
            <a:r>
              <a:rPr lang="en-US" sz="1400" dirty="0" err="1"/>
              <a:t>Latissimus</a:t>
            </a:r>
            <a:r>
              <a:rPr lang="en-US" sz="1400" dirty="0"/>
              <a:t> </a:t>
            </a:r>
            <a:r>
              <a:rPr lang="en-US" sz="1400" dirty="0" err="1"/>
              <a:t>Dorsi</a:t>
            </a:r>
            <a:endParaRPr lang="en-US" sz="1400" dirty="0"/>
          </a:p>
          <a:p>
            <a:r>
              <a:rPr lang="en-US" sz="1400" dirty="0" err="1"/>
              <a:t>Teres</a:t>
            </a:r>
            <a:r>
              <a:rPr lang="en-US" sz="1400" dirty="0"/>
              <a:t> Major</a:t>
            </a:r>
          </a:p>
          <a:p>
            <a:r>
              <a:rPr lang="en-US" sz="1400" dirty="0" err="1"/>
              <a:t>Pectorialis</a:t>
            </a:r>
            <a:r>
              <a:rPr lang="en-US" sz="1400" dirty="0"/>
              <a:t> Major (lower)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8" name="Content Placeholder 7" descr="rhomb maj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32962"/>
            <a:ext cx="4191001" cy="3754821"/>
          </a:xfrm>
        </p:spPr>
      </p:pic>
      <p:pic>
        <p:nvPicPr>
          <p:cNvPr id="9" name="Content Placeholder 8" descr="rhomb min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6"/>
          <a:stretch/>
        </p:blipFill>
        <p:spPr>
          <a:xfrm>
            <a:off x="4704223" y="2532962"/>
            <a:ext cx="3982577" cy="3861541"/>
          </a:xfrm>
        </p:spPr>
      </p:pic>
      <p:sp>
        <p:nvSpPr>
          <p:cNvPr id="2" name="TextBox 1"/>
          <p:cNvSpPr txBox="1"/>
          <p:nvPr/>
        </p:nvSpPr>
        <p:spPr>
          <a:xfrm>
            <a:off x="4648199" y="274638"/>
            <a:ext cx="43154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Rhomboids Minor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Origin: </a:t>
            </a:r>
            <a:r>
              <a:rPr lang="en-US" sz="1600" dirty="0" err="1"/>
              <a:t>Spinous</a:t>
            </a:r>
            <a:r>
              <a:rPr lang="en-US" sz="1600" dirty="0"/>
              <a:t> processes of </a:t>
            </a:r>
            <a:r>
              <a:rPr lang="en-US" sz="1600" b="1" dirty="0"/>
              <a:t>C7 &amp; T1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Insertion: </a:t>
            </a:r>
            <a:r>
              <a:rPr lang="en-US" sz="1600" dirty="0"/>
              <a:t>Upper medial border 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Retracts &amp; stabilizes scapulae</a:t>
            </a:r>
          </a:p>
          <a:p>
            <a:r>
              <a:rPr lang="en-US" sz="1600" dirty="0"/>
              <a:t>	    </a:t>
            </a:r>
            <a:r>
              <a:rPr lang="en-US" sz="1600" b="1" dirty="0"/>
              <a:t>Elevates scapulae</a:t>
            </a:r>
          </a:p>
          <a:p>
            <a:r>
              <a:rPr lang="en-US" sz="1600" dirty="0"/>
              <a:t>	    Assists in </a:t>
            </a:r>
            <a:r>
              <a:rPr lang="en-US" sz="1600" b="1" dirty="0"/>
              <a:t>adduction</a:t>
            </a:r>
            <a:r>
              <a:rPr lang="en-US" sz="1600" dirty="0"/>
              <a:t> of the arm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64440" y="274638"/>
            <a:ext cx="3661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Rhomboids Major 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Origin</a:t>
            </a:r>
            <a:r>
              <a:rPr lang="en-US" sz="1600" b="1" dirty="0"/>
              <a:t>: </a:t>
            </a:r>
            <a:r>
              <a:rPr lang="en-US" sz="1600" dirty="0" err="1"/>
              <a:t>Spinous</a:t>
            </a:r>
            <a:r>
              <a:rPr lang="en-US" sz="1600" dirty="0"/>
              <a:t> processes of </a:t>
            </a:r>
            <a:r>
              <a:rPr lang="en-US" sz="1600" b="1" dirty="0"/>
              <a:t>T2 to T5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Insertion: </a:t>
            </a:r>
            <a:r>
              <a:rPr lang="en-US" sz="1600" dirty="0"/>
              <a:t>Medial to inferior </a:t>
            </a:r>
            <a:r>
              <a:rPr lang="en-US" sz="1600" b="1" dirty="0"/>
              <a:t>border of scapulae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Retracts &amp; stabilizes </a:t>
            </a:r>
            <a:r>
              <a:rPr lang="en-US" sz="1600" dirty="0"/>
              <a:t>scapulae</a:t>
            </a:r>
          </a:p>
          <a:p>
            <a:r>
              <a:rPr lang="en-US" sz="1600" dirty="0"/>
              <a:t>	   Rotates </a:t>
            </a:r>
            <a:r>
              <a:rPr lang="en-US" sz="1600" b="1" dirty="0"/>
              <a:t>scapulae downwards</a:t>
            </a:r>
          </a:p>
          <a:p>
            <a:r>
              <a:rPr lang="en-US" sz="1600" dirty="0"/>
              <a:t>	   </a:t>
            </a:r>
            <a:r>
              <a:rPr lang="en-US" sz="1600" b="1" dirty="0"/>
              <a:t>Assists in adduction </a:t>
            </a:r>
            <a:r>
              <a:rPr lang="en-US" sz="1600" dirty="0"/>
              <a:t>of the arm</a:t>
            </a:r>
          </a:p>
        </p:txBody>
      </p:sp>
    </p:spTree>
    <p:extLst>
      <p:ext uri="{BB962C8B-B14F-4D97-AF65-F5344CB8AC3E}">
        <p14:creationId xmlns:p14="http://schemas.microsoft.com/office/powerpoint/2010/main" val="323855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Levator</a:t>
            </a:r>
            <a:r>
              <a:rPr lang="en-US" sz="2400" dirty="0"/>
              <a:t> scapulae</a:t>
            </a:r>
          </a:p>
        </p:txBody>
      </p:sp>
      <p:pic>
        <p:nvPicPr>
          <p:cNvPr id="8" name="Content Placeholder 7" descr="levator scapula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600" b="1" dirty="0">
                <a:solidFill>
                  <a:srgbClr val="1F497D"/>
                </a:solidFill>
              </a:rPr>
              <a:t>Origin: </a:t>
            </a:r>
          </a:p>
          <a:p>
            <a:r>
              <a:rPr lang="en-US" sz="1600" dirty="0"/>
              <a:t>Posterior tubercles of the </a:t>
            </a:r>
            <a:r>
              <a:rPr lang="en-US" sz="1600" b="1" dirty="0"/>
              <a:t>transverse</a:t>
            </a:r>
            <a:r>
              <a:rPr lang="en-US" sz="1600" dirty="0"/>
              <a:t> processes of </a:t>
            </a:r>
            <a:r>
              <a:rPr lang="en-US" sz="1600" b="1" dirty="0"/>
              <a:t>C1 to C4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Insertion: </a:t>
            </a:r>
          </a:p>
          <a:p>
            <a:r>
              <a:rPr lang="en-US" sz="1600" b="1" dirty="0"/>
              <a:t>Medial border of the scapula </a:t>
            </a:r>
            <a:r>
              <a:rPr lang="en-US" sz="1600" dirty="0"/>
              <a:t>at and above the spine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Action: </a:t>
            </a:r>
          </a:p>
          <a:p>
            <a:r>
              <a:rPr lang="en-US" sz="1600" b="1" dirty="0"/>
              <a:t>Retracts scapulae</a:t>
            </a:r>
          </a:p>
          <a:p>
            <a:r>
              <a:rPr lang="en-US" sz="1600" b="1" dirty="0"/>
              <a:t>Elevates scapulae</a:t>
            </a:r>
          </a:p>
          <a:p>
            <a:r>
              <a:rPr lang="en-US" sz="1600" dirty="0"/>
              <a:t>(Lateral flexion of neck)</a:t>
            </a:r>
          </a:p>
        </p:txBody>
      </p:sp>
    </p:spTree>
    <p:extLst>
      <p:ext uri="{BB962C8B-B14F-4D97-AF65-F5344CB8AC3E}">
        <p14:creationId xmlns:p14="http://schemas.microsoft.com/office/powerpoint/2010/main" val="161323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Serratus</a:t>
            </a:r>
            <a:r>
              <a:rPr lang="en-US" sz="2400" dirty="0"/>
              <a:t> Anterior</a:t>
            </a:r>
          </a:p>
        </p:txBody>
      </p:sp>
      <p:pic>
        <p:nvPicPr>
          <p:cNvPr id="5" name="Content Placeholder 4" descr="serratus anterior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1F497D"/>
                </a:solidFill>
              </a:rPr>
              <a:t>Origin:</a:t>
            </a:r>
          </a:p>
          <a:p>
            <a:r>
              <a:rPr lang="en-US" sz="1600" dirty="0"/>
              <a:t>Outer surface and superior border of </a:t>
            </a:r>
            <a:r>
              <a:rPr lang="en-US" sz="1600" b="1" dirty="0"/>
              <a:t>top 9 ribs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Insertion: </a:t>
            </a:r>
          </a:p>
          <a:p>
            <a:r>
              <a:rPr lang="en-US" sz="1600" b="1" dirty="0"/>
              <a:t>Medial border of scapulae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1F497D"/>
                </a:solidFill>
              </a:rPr>
              <a:t>Action:</a:t>
            </a:r>
          </a:p>
          <a:p>
            <a:r>
              <a:rPr lang="en-US" sz="1600" b="1" dirty="0"/>
              <a:t>Protracts scapulae </a:t>
            </a:r>
            <a:r>
              <a:rPr lang="en-US" sz="1600" dirty="0"/>
              <a:t>&amp; assists scapula rotation (to help with abduction &amp; flexion of the arm)</a:t>
            </a:r>
          </a:p>
          <a:p>
            <a:endParaRPr lang="en-US" sz="1600" dirty="0"/>
          </a:p>
          <a:p>
            <a:r>
              <a:rPr lang="en-US" sz="1600" dirty="0"/>
              <a:t>Helps with </a:t>
            </a:r>
            <a:r>
              <a:rPr lang="en-US" sz="1600" b="1" dirty="0"/>
              <a:t>stability of scapulae</a:t>
            </a:r>
          </a:p>
          <a:p>
            <a:r>
              <a:rPr lang="en-US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6599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6005"/>
          </a:xfrm>
        </p:spPr>
        <p:txBody>
          <a:bodyPr>
            <a:normAutofit/>
          </a:bodyPr>
          <a:lstStyle/>
          <a:p>
            <a:r>
              <a:rPr lang="en-US" sz="2400" dirty="0"/>
              <a:t>Trapezius</a:t>
            </a:r>
          </a:p>
        </p:txBody>
      </p:sp>
      <p:pic>
        <p:nvPicPr>
          <p:cNvPr id="5" name="trap.p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7589" y="642939"/>
            <a:ext cx="4609210" cy="4609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89055"/>
            <a:ext cx="3463639" cy="5597361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Broad triangular shape</a:t>
            </a:r>
          </a:p>
          <a:p>
            <a:endParaRPr lang="en-US" sz="2900" dirty="0"/>
          </a:p>
          <a:p>
            <a:r>
              <a:rPr lang="en-US" sz="2900" b="1" dirty="0">
                <a:solidFill>
                  <a:srgbClr val="1F497D"/>
                </a:solidFill>
              </a:rPr>
              <a:t>Origin:</a:t>
            </a:r>
          </a:p>
          <a:p>
            <a:r>
              <a:rPr lang="en-US" sz="2900" b="1" dirty="0"/>
              <a:t>Base of skull</a:t>
            </a:r>
            <a:r>
              <a:rPr lang="en-US" sz="2900" dirty="0"/>
              <a:t>, posterior ligaments of neck and </a:t>
            </a:r>
            <a:r>
              <a:rPr lang="en-US" sz="2900" dirty="0" err="1"/>
              <a:t>spinous</a:t>
            </a:r>
            <a:r>
              <a:rPr lang="en-US" sz="2900" dirty="0"/>
              <a:t> processes of </a:t>
            </a:r>
            <a:r>
              <a:rPr lang="en-US" sz="2900" b="1" dirty="0"/>
              <a:t>C2 to T12</a:t>
            </a:r>
          </a:p>
          <a:p>
            <a:endParaRPr lang="en-US" sz="2900" dirty="0"/>
          </a:p>
          <a:p>
            <a:r>
              <a:rPr lang="en-US" sz="2900" b="1" dirty="0">
                <a:solidFill>
                  <a:schemeClr val="tx2"/>
                </a:solidFill>
              </a:rPr>
              <a:t>Insertion:</a:t>
            </a:r>
          </a:p>
          <a:p>
            <a:r>
              <a:rPr lang="en-US" sz="2900" b="1" dirty="0"/>
              <a:t>Posterior clavicle </a:t>
            </a:r>
            <a:r>
              <a:rPr lang="en-US" sz="2900" dirty="0"/>
              <a:t>&amp; </a:t>
            </a:r>
            <a:r>
              <a:rPr lang="en-US" sz="2900" b="1" dirty="0"/>
              <a:t>superior spine of scapulae</a:t>
            </a:r>
          </a:p>
          <a:p>
            <a:endParaRPr lang="en-US" sz="2900" dirty="0"/>
          </a:p>
          <a:p>
            <a:r>
              <a:rPr lang="en-US" sz="2900" b="1" dirty="0">
                <a:solidFill>
                  <a:srgbClr val="1F497D"/>
                </a:solidFill>
              </a:rPr>
              <a:t>Action</a:t>
            </a:r>
            <a:r>
              <a:rPr lang="en-US" sz="2900" dirty="0">
                <a:solidFill>
                  <a:srgbClr val="1F497D"/>
                </a:solidFill>
              </a:rPr>
              <a:t>: </a:t>
            </a:r>
            <a:r>
              <a:rPr lang="en-US" sz="2900" dirty="0"/>
              <a:t>there are 3 functional areas:</a:t>
            </a:r>
          </a:p>
          <a:p>
            <a:endParaRPr lang="en-US" sz="2900" dirty="0"/>
          </a:p>
          <a:p>
            <a:r>
              <a:rPr lang="en-US" sz="2900" b="1" dirty="0"/>
              <a:t>Upper</a:t>
            </a:r>
            <a:r>
              <a:rPr lang="en-US" sz="2900" dirty="0"/>
              <a:t>: </a:t>
            </a:r>
            <a:r>
              <a:rPr lang="en-US" sz="2900" b="1" dirty="0"/>
              <a:t>elevates and rotates scapulae upwards</a:t>
            </a:r>
          </a:p>
          <a:p>
            <a:endParaRPr lang="en-US" sz="2900" dirty="0"/>
          </a:p>
          <a:p>
            <a:r>
              <a:rPr lang="en-US" sz="2900" b="1" dirty="0"/>
              <a:t>Middle: retracts scapulae</a:t>
            </a:r>
          </a:p>
          <a:p>
            <a:endParaRPr lang="en-US" sz="2900" dirty="0"/>
          </a:p>
          <a:p>
            <a:r>
              <a:rPr lang="en-US" sz="2900" b="1" dirty="0"/>
              <a:t>Lower: Depresses scapulae </a:t>
            </a:r>
            <a:r>
              <a:rPr lang="en-US" sz="2900" dirty="0"/>
              <a:t>&amp; provides </a:t>
            </a:r>
            <a:r>
              <a:rPr lang="en-US" sz="2900" b="1" dirty="0"/>
              <a:t>postural support </a:t>
            </a:r>
            <a:r>
              <a:rPr lang="en-US" sz="2900" dirty="0"/>
              <a:t>for lower back</a:t>
            </a:r>
          </a:p>
          <a:p>
            <a:endParaRPr lang="en-US" sz="2900" dirty="0"/>
          </a:p>
          <a:p>
            <a:r>
              <a:rPr lang="en-US" sz="2900" dirty="0"/>
              <a:t>Weakness limits strength whether arms lifted above the head or in weight bearing poses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Abduction &amp; Adduction of the arm at the Shoulder</a:t>
            </a:r>
          </a:p>
        </p:txBody>
      </p:sp>
      <p:pic>
        <p:nvPicPr>
          <p:cNvPr id="5" name="abduction &amp; adduction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3867" y="824229"/>
            <a:ext cx="3922431" cy="39224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Arm Abductors</a:t>
            </a:r>
          </a:p>
          <a:p>
            <a:r>
              <a:rPr lang="en-US" dirty="0"/>
              <a:t>(away from the midline):</a:t>
            </a:r>
          </a:p>
          <a:p>
            <a:endParaRPr lang="en-US" dirty="0"/>
          </a:p>
          <a:p>
            <a:r>
              <a:rPr lang="en-US" dirty="0"/>
              <a:t>Middle deltoid </a:t>
            </a:r>
            <a:r>
              <a:rPr lang="en-GB" dirty="0"/>
              <a:t>(assisted by the trapezius &amp; rhomboids </a:t>
            </a:r>
          </a:p>
          <a:p>
            <a:r>
              <a:rPr lang="en-GB" dirty="0"/>
              <a:t>which rotate the scapula)</a:t>
            </a:r>
          </a:p>
          <a:p>
            <a:r>
              <a:rPr lang="en-GB" dirty="0"/>
              <a:t>Supraspinatus</a:t>
            </a:r>
          </a:p>
          <a:p>
            <a:r>
              <a:rPr lang="en-GB" dirty="0" err="1"/>
              <a:t>Teres</a:t>
            </a:r>
            <a:r>
              <a:rPr lang="en-GB" dirty="0"/>
              <a:t> Minor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Arm Adductors</a:t>
            </a:r>
          </a:p>
          <a:p>
            <a:r>
              <a:rPr lang="en-US" dirty="0"/>
              <a:t>(towards the midline):</a:t>
            </a:r>
          </a:p>
          <a:p>
            <a:endParaRPr lang="en-US" dirty="0"/>
          </a:p>
          <a:p>
            <a:r>
              <a:rPr lang="en-US" dirty="0" err="1"/>
              <a:t>Latissimus</a:t>
            </a:r>
            <a:r>
              <a:rPr lang="en-US" dirty="0"/>
              <a:t> </a:t>
            </a:r>
            <a:r>
              <a:rPr lang="en-US" dirty="0" err="1"/>
              <a:t>Dorsi</a:t>
            </a:r>
            <a:endParaRPr lang="en-US" dirty="0"/>
          </a:p>
          <a:p>
            <a:r>
              <a:rPr lang="en-US" dirty="0" err="1"/>
              <a:t>Pectorialis</a:t>
            </a:r>
            <a:r>
              <a:rPr lang="en-US" dirty="0"/>
              <a:t> Major</a:t>
            </a:r>
          </a:p>
          <a:p>
            <a:r>
              <a:rPr lang="en-US" dirty="0" err="1"/>
              <a:t>Teres</a:t>
            </a:r>
            <a:r>
              <a:rPr lang="en-US" dirty="0"/>
              <a:t> Major</a:t>
            </a:r>
          </a:p>
          <a:p>
            <a:r>
              <a:rPr lang="en-US" dirty="0" err="1"/>
              <a:t>Coracobrachialis</a:t>
            </a:r>
            <a:r>
              <a:rPr lang="en-US" dirty="0"/>
              <a:t> (weakly)</a:t>
            </a:r>
          </a:p>
          <a:p>
            <a:r>
              <a:rPr lang="en-US" dirty="0"/>
              <a:t>Long head Triceps </a:t>
            </a:r>
            <a:r>
              <a:rPr lang="en-US" dirty="0" err="1"/>
              <a:t>Brachii</a:t>
            </a:r>
            <a:r>
              <a:rPr lang="en-US" dirty="0"/>
              <a:t> (weakly)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8679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Wrist Flexors</a:t>
            </a:r>
            <a:endParaRPr lang="en-GB" sz="2400" dirty="0"/>
          </a:p>
          <a:p>
            <a:pPr marL="0" indent="0">
              <a:buNone/>
            </a:pPr>
            <a:r>
              <a:rPr lang="en-GB" sz="1800" dirty="0"/>
              <a:t>These are situated within the </a:t>
            </a:r>
            <a:r>
              <a:rPr lang="en-GB" sz="1800" b="1" dirty="0"/>
              <a:t>anterior side (front or inner side of the forearm)</a:t>
            </a:r>
            <a:r>
              <a:rPr lang="en-GB" sz="1800" dirty="0"/>
              <a:t>, originating from the medial epicondyle of the elbow joint, radius, ulna and </a:t>
            </a:r>
            <a:r>
              <a:rPr lang="en-GB" sz="1800" dirty="0" err="1"/>
              <a:t>interosseous</a:t>
            </a:r>
            <a:r>
              <a:rPr lang="en-GB" sz="1800" dirty="0"/>
              <a:t> membrane, inserting into the tendons of the anterior fingers.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b="1" dirty="0"/>
              <a:t>Wrist Extensors</a:t>
            </a:r>
            <a:endParaRPr lang="en-GB" sz="2400" dirty="0"/>
          </a:p>
          <a:p>
            <a:pPr marL="0" indent="0">
              <a:buNone/>
            </a:pPr>
            <a:r>
              <a:rPr lang="en-GB" sz="1800" dirty="0"/>
              <a:t>These originate at the lateral epicondyle of the elbow and the upper bones and </a:t>
            </a:r>
            <a:r>
              <a:rPr lang="en-GB" sz="1800" dirty="0" err="1"/>
              <a:t>interosseous</a:t>
            </a:r>
            <a:r>
              <a:rPr lang="en-GB" sz="1800" dirty="0"/>
              <a:t> membrane of the forearm forming an extensor compartment on the </a:t>
            </a:r>
            <a:r>
              <a:rPr lang="en-GB" sz="1800" b="1" dirty="0"/>
              <a:t>posterior side of the forearm (back of the forearm)</a:t>
            </a:r>
            <a:r>
              <a:rPr lang="en-GB" sz="1800" dirty="0"/>
              <a:t>. Again they insert through tendons into the fingers on the posterior side of the hands.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0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31004" cy="528334"/>
          </a:xfrm>
        </p:spPr>
        <p:txBody>
          <a:bodyPr>
            <a:normAutofit/>
          </a:bodyPr>
          <a:lstStyle/>
          <a:p>
            <a:r>
              <a:rPr lang="en-US" dirty="0"/>
              <a:t>External &amp; Internal rotation of the arm at the shoulder</a:t>
            </a:r>
          </a:p>
        </p:txBody>
      </p:sp>
      <p:pic>
        <p:nvPicPr>
          <p:cNvPr id="5" name="External &amp; Internal Rotation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3943" y="1157343"/>
            <a:ext cx="3172831" cy="3172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57343"/>
            <a:ext cx="8531138" cy="48468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External (lateral) arm </a:t>
            </a:r>
          </a:p>
          <a:p>
            <a:r>
              <a:rPr lang="en-US" b="1" dirty="0"/>
              <a:t>rotators:</a:t>
            </a:r>
          </a:p>
          <a:p>
            <a:endParaRPr lang="en-US" dirty="0"/>
          </a:p>
          <a:p>
            <a:r>
              <a:rPr lang="en-US" dirty="0"/>
              <a:t>Posterior deltoid</a:t>
            </a:r>
          </a:p>
          <a:p>
            <a:r>
              <a:rPr lang="en-US" dirty="0" err="1"/>
              <a:t>Infraspinatus</a:t>
            </a:r>
            <a:endParaRPr lang="en-US" dirty="0"/>
          </a:p>
          <a:p>
            <a:r>
              <a:rPr lang="en-US" dirty="0" err="1"/>
              <a:t>Teres</a:t>
            </a:r>
            <a:r>
              <a:rPr lang="en-US" dirty="0"/>
              <a:t> Minor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Internal (medial) arm </a:t>
            </a:r>
          </a:p>
          <a:p>
            <a:r>
              <a:rPr lang="en-US" b="1" dirty="0"/>
              <a:t>rotators:</a:t>
            </a:r>
          </a:p>
          <a:p>
            <a:endParaRPr lang="en-US" dirty="0"/>
          </a:p>
          <a:p>
            <a:r>
              <a:rPr lang="en-US" dirty="0" err="1"/>
              <a:t>Latissimus</a:t>
            </a:r>
            <a:r>
              <a:rPr lang="en-US" dirty="0"/>
              <a:t> </a:t>
            </a:r>
            <a:r>
              <a:rPr lang="en-US" dirty="0" err="1"/>
              <a:t>dorsi</a:t>
            </a:r>
            <a:endParaRPr lang="en-US" dirty="0"/>
          </a:p>
          <a:p>
            <a:r>
              <a:rPr lang="en-US" dirty="0"/>
              <a:t>Anterior Deltoid</a:t>
            </a:r>
          </a:p>
          <a:p>
            <a:r>
              <a:rPr lang="en-US" dirty="0" err="1"/>
              <a:t>Pectorialis</a:t>
            </a:r>
            <a:r>
              <a:rPr lang="en-US" dirty="0"/>
              <a:t> major</a:t>
            </a:r>
          </a:p>
          <a:p>
            <a:r>
              <a:rPr lang="en-US" dirty="0" err="1"/>
              <a:t>Teres</a:t>
            </a:r>
            <a:r>
              <a:rPr lang="en-US" dirty="0"/>
              <a:t> Major</a:t>
            </a:r>
          </a:p>
          <a:p>
            <a:r>
              <a:rPr lang="en-US" dirty="0" err="1"/>
              <a:t>Subscapularis</a:t>
            </a:r>
            <a:endParaRPr lang="en-US" dirty="0"/>
          </a:p>
        </p:txBody>
      </p:sp>
      <p:pic>
        <p:nvPicPr>
          <p:cNvPr id="3" name="ext &amp; inter rot shoulder back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6774" y="1157343"/>
            <a:ext cx="3172831" cy="31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4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&amp; depression of the scapulae</a:t>
            </a:r>
          </a:p>
        </p:txBody>
      </p:sp>
      <p:pic>
        <p:nvPicPr>
          <p:cNvPr id="5" name="elevation &amp; depression of scap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600" b="1" dirty="0"/>
              <a:t>Scapula elevators:</a:t>
            </a:r>
          </a:p>
          <a:p>
            <a:endParaRPr lang="en-US" sz="1600" dirty="0"/>
          </a:p>
          <a:p>
            <a:r>
              <a:rPr lang="en-US" sz="1600" dirty="0"/>
              <a:t>Upper Trapezius</a:t>
            </a:r>
          </a:p>
          <a:p>
            <a:r>
              <a:rPr lang="en-US" sz="1600" dirty="0" err="1"/>
              <a:t>Levator</a:t>
            </a:r>
            <a:r>
              <a:rPr lang="en-US" sz="1600" dirty="0"/>
              <a:t> Scapulae</a:t>
            </a:r>
          </a:p>
          <a:p>
            <a:r>
              <a:rPr lang="en-US" sz="1600" dirty="0"/>
              <a:t>Rhomboid Minor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Scapula Depressors:</a:t>
            </a:r>
          </a:p>
          <a:p>
            <a:endParaRPr lang="en-US" sz="1600" dirty="0"/>
          </a:p>
          <a:p>
            <a:r>
              <a:rPr lang="en-US" sz="1600" dirty="0"/>
              <a:t>Lower Trapezius</a:t>
            </a:r>
          </a:p>
          <a:p>
            <a:r>
              <a:rPr lang="en-US" sz="1600" dirty="0" err="1"/>
              <a:t>Serratus</a:t>
            </a:r>
            <a:r>
              <a:rPr lang="en-US" sz="1600" dirty="0"/>
              <a:t> Anterior</a:t>
            </a:r>
          </a:p>
        </p:txBody>
      </p:sp>
    </p:spTree>
    <p:extLst>
      <p:ext uri="{BB962C8B-B14F-4D97-AF65-F5344CB8AC3E}">
        <p14:creationId xmlns:p14="http://schemas.microsoft.com/office/powerpoint/2010/main" val="39157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50080" cy="380386"/>
          </a:xfrm>
        </p:spPr>
        <p:txBody>
          <a:bodyPr>
            <a:normAutofit fontScale="90000"/>
          </a:bodyPr>
          <a:lstStyle/>
          <a:p>
            <a:r>
              <a:rPr lang="en-US" dirty="0"/>
              <a:t>Protraction &amp; retraction of the scapulae</a:t>
            </a:r>
          </a:p>
        </p:txBody>
      </p:sp>
      <p:pic>
        <p:nvPicPr>
          <p:cNvPr id="5" name="Protract &amp; retract scap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803" y="900503"/>
            <a:ext cx="3240693" cy="32406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782" y="4413778"/>
            <a:ext cx="4277398" cy="218223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Scapula protractors (abducts):</a:t>
            </a:r>
          </a:p>
          <a:p>
            <a:endParaRPr lang="en-US" dirty="0"/>
          </a:p>
          <a:p>
            <a:r>
              <a:rPr lang="en-US" dirty="0" err="1"/>
              <a:t>Serratus</a:t>
            </a:r>
            <a:r>
              <a:rPr lang="en-US" dirty="0"/>
              <a:t> anterior</a:t>
            </a:r>
          </a:p>
          <a:p>
            <a:r>
              <a:rPr lang="en-US" dirty="0" err="1"/>
              <a:t>Pectorialis</a:t>
            </a:r>
            <a:r>
              <a:rPr lang="en-US" dirty="0"/>
              <a:t> minor</a:t>
            </a:r>
          </a:p>
          <a:p>
            <a:endParaRPr lang="en-US" dirty="0"/>
          </a:p>
          <a:p>
            <a:r>
              <a:rPr lang="en-US" dirty="0"/>
              <a:t>(helps with flexion and abduction of the arm)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rotract back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5234" y="900503"/>
            <a:ext cx="3296907" cy="3296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5234" y="4635699"/>
            <a:ext cx="3568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Scapula retractors (adducts)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r>
              <a:rPr lang="en-US" sz="1400" dirty="0"/>
              <a:t>Middle trapezius</a:t>
            </a:r>
          </a:p>
          <a:p>
            <a:r>
              <a:rPr lang="en-US" sz="1400" dirty="0"/>
              <a:t>Rhomboids</a:t>
            </a:r>
          </a:p>
          <a:p>
            <a:r>
              <a:rPr lang="en-US" sz="1400" dirty="0" err="1"/>
              <a:t>Levator</a:t>
            </a:r>
            <a:r>
              <a:rPr lang="en-US" sz="1400" dirty="0"/>
              <a:t> scapulae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Main stabilizers of scapula: </a:t>
            </a:r>
            <a:r>
              <a:rPr lang="en-US" sz="1400" dirty="0" err="1"/>
              <a:t>Serratus</a:t>
            </a:r>
            <a:r>
              <a:rPr lang="en-US" sz="1400" dirty="0"/>
              <a:t> Anterior &amp; Rhomboids</a:t>
            </a:r>
          </a:p>
        </p:txBody>
      </p:sp>
    </p:spTree>
    <p:extLst>
      <p:ext uri="{BB962C8B-B14F-4D97-AF65-F5344CB8AC3E}">
        <p14:creationId xmlns:p14="http://schemas.microsoft.com/office/powerpoint/2010/main" val="2717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Upwards &amp; Downwards Rotation of the scapulae</a:t>
            </a:r>
          </a:p>
        </p:txBody>
      </p:sp>
      <p:pic>
        <p:nvPicPr>
          <p:cNvPr id="5" name="upwards &amp; downwards rot scap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Upwards scapula rotators:</a:t>
            </a:r>
          </a:p>
          <a:p>
            <a:endParaRPr lang="en-US" dirty="0"/>
          </a:p>
          <a:p>
            <a:r>
              <a:rPr lang="en-US" dirty="0"/>
              <a:t>Upper &amp; Lower Trapezius</a:t>
            </a:r>
          </a:p>
          <a:p>
            <a:r>
              <a:rPr lang="en-US" dirty="0" err="1"/>
              <a:t>Serratus</a:t>
            </a:r>
            <a:r>
              <a:rPr lang="en-US" dirty="0"/>
              <a:t> Anterior</a:t>
            </a:r>
          </a:p>
          <a:p>
            <a:endParaRPr lang="en-US" dirty="0"/>
          </a:p>
          <a:p>
            <a:r>
              <a:rPr lang="en-US" dirty="0"/>
              <a:t>(Upwards scapula rotation assists in full flexion of the arms overhead, once in these asana such as </a:t>
            </a:r>
            <a:r>
              <a:rPr lang="en-US" dirty="0" err="1"/>
              <a:t>vrksasana</a:t>
            </a:r>
            <a:r>
              <a:rPr lang="en-US" dirty="0"/>
              <a:t> the scapulae are retracted &amp; depressed)</a:t>
            </a:r>
          </a:p>
          <a:p>
            <a:endParaRPr lang="en-US" dirty="0"/>
          </a:p>
          <a:p>
            <a:r>
              <a:rPr lang="en-US" b="1" dirty="0"/>
              <a:t>Downwards scapula rotators:</a:t>
            </a:r>
          </a:p>
          <a:p>
            <a:endParaRPr lang="en-US" dirty="0"/>
          </a:p>
          <a:p>
            <a:r>
              <a:rPr lang="en-US" dirty="0"/>
              <a:t>Rhomboids Major &amp; Minor</a:t>
            </a:r>
          </a:p>
          <a:p>
            <a:r>
              <a:rPr lang="en-US" dirty="0" err="1"/>
              <a:t>Levator</a:t>
            </a:r>
            <a:r>
              <a:rPr lang="en-US" dirty="0"/>
              <a:t> Scapula</a:t>
            </a:r>
          </a:p>
          <a:p>
            <a:endParaRPr lang="en-US" dirty="0"/>
          </a:p>
          <a:p>
            <a:r>
              <a:rPr lang="en-US" dirty="0"/>
              <a:t>(Downwards scapula rotation aids us in many </a:t>
            </a:r>
            <a:r>
              <a:rPr lang="en-US" dirty="0" err="1"/>
              <a:t>weightbearing</a:t>
            </a:r>
            <a:r>
              <a:rPr lang="en-US" dirty="0"/>
              <a:t> asana such as </a:t>
            </a:r>
            <a:r>
              <a:rPr lang="en-US" dirty="0" err="1"/>
              <a:t>chataranga</a:t>
            </a:r>
            <a:r>
              <a:rPr lang="en-US" dirty="0"/>
              <a:t> dandasana where the scapulae will also retract &amp; depress)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Flexion &amp; extension of the hand at the wrist</a:t>
            </a:r>
          </a:p>
        </p:txBody>
      </p:sp>
      <p:pic>
        <p:nvPicPr>
          <p:cNvPr id="5" name="flex &amp; extend at wrist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Wrist flexors are located at the anterior side of the forearm</a:t>
            </a:r>
          </a:p>
          <a:p>
            <a:endParaRPr lang="en-US" dirty="0"/>
          </a:p>
          <a:p>
            <a:r>
              <a:rPr lang="en-US" dirty="0"/>
              <a:t>Wrist extensors are located at the posterior side of the forearm</a:t>
            </a:r>
          </a:p>
        </p:txBody>
      </p:sp>
    </p:spTree>
    <p:extLst>
      <p:ext uri="{BB962C8B-B14F-4D97-AF65-F5344CB8AC3E}">
        <p14:creationId xmlns:p14="http://schemas.microsoft.com/office/powerpoint/2010/main" val="31973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pinator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22635"/>
            <a:ext cx="2279989" cy="2555129"/>
          </a:xfrm>
        </p:spPr>
      </p:pic>
      <p:pic>
        <p:nvPicPr>
          <p:cNvPr id="6" name="Content Placeholder 5" descr="pronator quad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6151" y="322635"/>
            <a:ext cx="2279650" cy="2554287"/>
          </a:xfrm>
        </p:spPr>
      </p:pic>
      <p:pic>
        <p:nvPicPr>
          <p:cNvPr id="8" name="Picture 7" descr="pronator ter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141" y="213300"/>
            <a:ext cx="2563238" cy="2563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932" y="3185283"/>
            <a:ext cx="3020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Supinator</a:t>
            </a:r>
          </a:p>
          <a:p>
            <a:r>
              <a:rPr lang="en-US" sz="1600" dirty="0">
                <a:solidFill>
                  <a:srgbClr val="1F497D"/>
                </a:solidFill>
              </a:rPr>
              <a:t>Origin: </a:t>
            </a:r>
            <a:r>
              <a:rPr lang="en-US" sz="1600" dirty="0"/>
              <a:t>lateral epicondyle of humerus Insertion: dorsal &amp; lateral surfaces of upper third of radius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supinates forearm</a:t>
            </a:r>
          </a:p>
          <a:p>
            <a:r>
              <a:rPr lang="en-US" sz="1600" dirty="0"/>
              <a:t>With synergist of biceps </a:t>
            </a:r>
            <a:r>
              <a:rPr lang="en-US" sz="1600" dirty="0" err="1"/>
              <a:t>brachii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42705" y="3185283"/>
            <a:ext cx="26878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Pronator </a:t>
            </a:r>
            <a:r>
              <a:rPr lang="en-US" sz="2400" b="1" dirty="0" err="1"/>
              <a:t>quadratus</a:t>
            </a:r>
            <a:endParaRPr lang="en-US" sz="2400" b="1" dirty="0"/>
          </a:p>
          <a:p>
            <a:r>
              <a:rPr lang="en-US" sz="1600" dirty="0">
                <a:solidFill>
                  <a:srgbClr val="1F497D"/>
                </a:solidFill>
              </a:rPr>
              <a:t>Origin</a:t>
            </a:r>
            <a:r>
              <a:rPr lang="en-US" sz="1600" dirty="0"/>
              <a:t>: anterior surface of distal part of shaft of ulna</a:t>
            </a:r>
          </a:p>
          <a:p>
            <a:r>
              <a:rPr lang="en-US" sz="1600" dirty="0"/>
              <a:t>Insertion: lower portion of anterior shaft of radius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pronates forearm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3478" y="3189735"/>
            <a:ext cx="27399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Pronator </a:t>
            </a:r>
            <a:r>
              <a:rPr lang="en-US" sz="2400" b="1" dirty="0" err="1"/>
              <a:t>teres</a:t>
            </a:r>
            <a:endParaRPr lang="en-US" sz="2400" b="1" dirty="0"/>
          </a:p>
          <a:p>
            <a:r>
              <a:rPr lang="en-US" sz="1600" dirty="0">
                <a:solidFill>
                  <a:srgbClr val="1F497D"/>
                </a:solidFill>
              </a:rPr>
              <a:t>Origin</a:t>
            </a:r>
            <a:r>
              <a:rPr lang="en-US" sz="1600" dirty="0"/>
              <a:t>: humeral head at medial epicondyle of humerus &amp; ulnar head at medial border of coronoid process of ulna</a:t>
            </a:r>
          </a:p>
          <a:p>
            <a:r>
              <a:rPr lang="en-US" sz="1600" dirty="0"/>
              <a:t>Insertion: middle of lateral surface of radius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</a:t>
            </a:r>
            <a:r>
              <a:rPr lang="en-US" sz="1600" dirty="0"/>
              <a:t>: </a:t>
            </a:r>
            <a:r>
              <a:rPr lang="en-US" sz="1600" b="1" dirty="0"/>
              <a:t>pronates &amp; flexes forearm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6089" y="5424755"/>
            <a:ext cx="422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Fortunately these can be referred to simply as the </a:t>
            </a:r>
            <a:r>
              <a:rPr lang="en-US" dirty="0" err="1"/>
              <a:t>supinators</a:t>
            </a:r>
            <a:r>
              <a:rPr lang="en-US" dirty="0"/>
              <a:t> and pronators!</a:t>
            </a:r>
          </a:p>
        </p:txBody>
      </p:sp>
    </p:spTree>
    <p:extLst>
      <p:ext uri="{BB962C8B-B14F-4D97-AF65-F5344CB8AC3E}">
        <p14:creationId xmlns:p14="http://schemas.microsoft.com/office/powerpoint/2010/main" val="60412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Supination &amp; Pronation</a:t>
            </a:r>
          </a:p>
        </p:txBody>
      </p:sp>
      <p:pic>
        <p:nvPicPr>
          <p:cNvPr id="5" name="sup &amp; pron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 err="1"/>
              <a:t>Supinators</a:t>
            </a:r>
            <a:r>
              <a:rPr lang="en-US" b="1" dirty="0"/>
              <a:t>:</a:t>
            </a:r>
          </a:p>
          <a:p>
            <a:endParaRPr lang="en-US" dirty="0"/>
          </a:p>
          <a:p>
            <a:r>
              <a:rPr lang="en-US" dirty="0" err="1"/>
              <a:t>Supinators</a:t>
            </a:r>
            <a:r>
              <a:rPr lang="en-US" dirty="0"/>
              <a:t> &amp; Biceps </a:t>
            </a:r>
            <a:r>
              <a:rPr lang="en-US" dirty="0" err="1"/>
              <a:t>Brachii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Pronators:</a:t>
            </a:r>
          </a:p>
          <a:p>
            <a:endParaRPr lang="en-US" dirty="0"/>
          </a:p>
          <a:p>
            <a:r>
              <a:rPr lang="en-US" dirty="0"/>
              <a:t>Pronator </a:t>
            </a:r>
            <a:r>
              <a:rPr lang="en-US" dirty="0" err="1"/>
              <a:t>Teres</a:t>
            </a:r>
            <a:r>
              <a:rPr lang="en-US" dirty="0"/>
              <a:t> &amp; Pronator </a:t>
            </a:r>
            <a:r>
              <a:rPr lang="en-US" dirty="0" err="1"/>
              <a:t>Quadratus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iceps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717" y="219075"/>
            <a:ext cx="3241704" cy="3632901"/>
          </a:xfrm>
        </p:spPr>
      </p:pic>
      <p:pic>
        <p:nvPicPr>
          <p:cNvPr id="8" name="Content Placeholder 7" descr="biceps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9669" y="265113"/>
            <a:ext cx="3200625" cy="3586863"/>
          </a:xfrm>
        </p:spPr>
      </p:pic>
      <p:sp>
        <p:nvSpPr>
          <p:cNvPr id="9" name="TextBox 8"/>
          <p:cNvSpPr txBox="1"/>
          <p:nvPr/>
        </p:nvSpPr>
        <p:spPr>
          <a:xfrm>
            <a:off x="690462" y="4093224"/>
            <a:ext cx="3513959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Triceps </a:t>
            </a:r>
            <a:r>
              <a:rPr lang="en-US" sz="2400" b="1" dirty="0" err="1"/>
              <a:t>Brachii</a:t>
            </a:r>
            <a:endParaRPr lang="en-US" sz="2400" b="1" dirty="0"/>
          </a:p>
          <a:p>
            <a:r>
              <a:rPr lang="en-US" sz="1600" dirty="0">
                <a:solidFill>
                  <a:srgbClr val="1F497D"/>
                </a:solidFill>
              </a:rPr>
              <a:t>Origin of three heads:</a:t>
            </a:r>
          </a:p>
          <a:p>
            <a:r>
              <a:rPr lang="en-US" sz="1600" dirty="0"/>
              <a:t>Long head from the inferior border of the </a:t>
            </a:r>
            <a:r>
              <a:rPr lang="en-US" sz="1600" b="1" dirty="0"/>
              <a:t>glenoid of the scapula</a:t>
            </a:r>
          </a:p>
          <a:p>
            <a:r>
              <a:rPr lang="en-US" sz="1600" dirty="0"/>
              <a:t>Medial and short head from humerus</a:t>
            </a:r>
          </a:p>
          <a:p>
            <a:r>
              <a:rPr lang="en-US" sz="1600" dirty="0"/>
              <a:t>Insertion: posterior part of olecranon process of </a:t>
            </a:r>
            <a:r>
              <a:rPr lang="en-US" sz="1600" b="1" dirty="0"/>
              <a:t>ulna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extends forearm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9669" y="4056237"/>
            <a:ext cx="3908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Biceps </a:t>
            </a:r>
            <a:r>
              <a:rPr lang="en-US" sz="2400" b="1" dirty="0" err="1"/>
              <a:t>Brachii</a:t>
            </a:r>
            <a:endParaRPr lang="en-US" sz="2400" b="1" dirty="0"/>
          </a:p>
          <a:p>
            <a:r>
              <a:rPr lang="en-US" sz="1600" dirty="0">
                <a:solidFill>
                  <a:srgbClr val="1F497D"/>
                </a:solidFill>
              </a:rPr>
              <a:t>Origin of two heads:</a:t>
            </a:r>
          </a:p>
          <a:p>
            <a:r>
              <a:rPr lang="en-US" sz="1600" dirty="0"/>
              <a:t>Long head </a:t>
            </a:r>
            <a:r>
              <a:rPr lang="en-US" sz="1600" b="1" dirty="0"/>
              <a:t>from top of glenoid of scapula </a:t>
            </a:r>
            <a:r>
              <a:rPr lang="en-US" sz="1600" dirty="0"/>
              <a:t>curling over humeral head</a:t>
            </a:r>
          </a:p>
          <a:p>
            <a:r>
              <a:rPr lang="en-US" sz="1600" dirty="0"/>
              <a:t>Short head from coracoid process of scapula</a:t>
            </a:r>
          </a:p>
          <a:p>
            <a:r>
              <a:rPr lang="en-US" sz="1600" dirty="0">
                <a:solidFill>
                  <a:srgbClr val="1F497D"/>
                </a:solidFill>
              </a:rPr>
              <a:t>Insertion: </a:t>
            </a:r>
            <a:r>
              <a:rPr lang="en-US" sz="1600" dirty="0"/>
              <a:t>tuberosity of </a:t>
            </a:r>
            <a:r>
              <a:rPr lang="en-US" sz="1600" b="1" dirty="0"/>
              <a:t>radius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Flexion &amp; supination </a:t>
            </a:r>
            <a:r>
              <a:rPr lang="en-US" sz="1600" dirty="0"/>
              <a:t>of forearm</a:t>
            </a:r>
          </a:p>
          <a:p>
            <a:endParaRPr lang="en-US" sz="1600" dirty="0"/>
          </a:p>
          <a:p>
            <a:r>
              <a:rPr lang="en-US" sz="1600" dirty="0"/>
              <a:t>Tightness inhibits asana such as east stretch &amp; weakness asana such as </a:t>
            </a:r>
            <a:r>
              <a:rPr lang="en-US" sz="1600" dirty="0" err="1"/>
              <a:t>shoulderstand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318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rachialis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7163"/>
            <a:ext cx="3389313" cy="3798887"/>
          </a:xfrm>
        </p:spPr>
      </p:pic>
      <p:pic>
        <p:nvPicPr>
          <p:cNvPr id="6" name="Content Placeholder 5" descr="coracobrach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3431" y="256341"/>
            <a:ext cx="3301318" cy="3699709"/>
          </a:xfrm>
        </p:spPr>
      </p:pic>
      <p:sp>
        <p:nvSpPr>
          <p:cNvPr id="7" name="TextBox 6"/>
          <p:cNvSpPr txBox="1"/>
          <p:nvPr/>
        </p:nvSpPr>
        <p:spPr>
          <a:xfrm>
            <a:off x="690461" y="4393572"/>
            <a:ext cx="35139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Brachialis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Origin</a:t>
            </a:r>
            <a:r>
              <a:rPr lang="en-US" sz="1600" dirty="0"/>
              <a:t>: anterior of lower half of </a:t>
            </a:r>
            <a:r>
              <a:rPr lang="en-US" sz="1600" b="1" dirty="0"/>
              <a:t>humerus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Insertion: </a:t>
            </a:r>
            <a:r>
              <a:rPr lang="en-US" sz="1600" dirty="0"/>
              <a:t>tuberosity of ulna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flexion </a:t>
            </a:r>
            <a:r>
              <a:rPr lang="en-US" sz="1600" dirty="0"/>
              <a:t>of forearm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0790" y="4393572"/>
            <a:ext cx="3513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Coracobrachialis</a:t>
            </a:r>
            <a:endParaRPr lang="en-US" sz="2400" b="1" dirty="0"/>
          </a:p>
          <a:p>
            <a:r>
              <a:rPr lang="en-US" sz="1600" dirty="0">
                <a:solidFill>
                  <a:srgbClr val="1F497D"/>
                </a:solidFill>
              </a:rPr>
              <a:t>Origin: </a:t>
            </a:r>
            <a:r>
              <a:rPr lang="en-US" sz="1600" dirty="0"/>
              <a:t>tip of the coracoid process of </a:t>
            </a:r>
            <a:r>
              <a:rPr lang="en-US" sz="1600" b="1" dirty="0"/>
              <a:t>scapula</a:t>
            </a:r>
          </a:p>
          <a:p>
            <a:r>
              <a:rPr lang="en-US" sz="1600" dirty="0">
                <a:solidFill>
                  <a:srgbClr val="1F497D"/>
                </a:solidFill>
              </a:rPr>
              <a:t>Insertion: </a:t>
            </a:r>
            <a:r>
              <a:rPr lang="en-US" sz="1600" dirty="0"/>
              <a:t>middle third of the medial surface and border of the </a:t>
            </a:r>
            <a:r>
              <a:rPr lang="en-US" sz="1600" b="1" dirty="0"/>
              <a:t>humerus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weakly adducts &amp; stabilizes </a:t>
            </a:r>
            <a:r>
              <a:rPr lang="en-US" sz="1600" dirty="0"/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208360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Flexion &amp; extension of the  forearm at the elbow</a:t>
            </a:r>
          </a:p>
        </p:txBody>
      </p:sp>
      <p:pic>
        <p:nvPicPr>
          <p:cNvPr id="5" name="flex and ext of elbow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Forearm Flexors:</a:t>
            </a:r>
          </a:p>
          <a:p>
            <a:endParaRPr lang="en-US" dirty="0"/>
          </a:p>
          <a:p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/>
              <a:t>Brachialis		 </a:t>
            </a:r>
          </a:p>
          <a:p>
            <a:r>
              <a:rPr lang="en-US" dirty="0"/>
              <a:t>Pronator </a:t>
            </a:r>
            <a:r>
              <a:rPr lang="en-US" dirty="0" err="1"/>
              <a:t>Teres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Forearm Extensors:</a:t>
            </a:r>
          </a:p>
          <a:p>
            <a:endParaRPr lang="en-US" dirty="0"/>
          </a:p>
          <a:p>
            <a:r>
              <a:rPr lang="en-US" dirty="0"/>
              <a:t>Triceps </a:t>
            </a:r>
            <a:r>
              <a:rPr lang="en-US" dirty="0" err="1"/>
              <a:t>Brachii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278"/>
            <a:ext cx="8229600" cy="369870"/>
          </a:xfrm>
        </p:spPr>
        <p:txBody>
          <a:bodyPr>
            <a:noAutofit/>
          </a:bodyPr>
          <a:lstStyle/>
          <a:p>
            <a:r>
              <a:rPr lang="en-US" sz="2400" b="1" dirty="0"/>
              <a:t>The four Rotator Cuff Muscles ‘Sits muscles’</a:t>
            </a:r>
          </a:p>
        </p:txBody>
      </p:sp>
      <p:pic>
        <p:nvPicPr>
          <p:cNvPr id="2" name="Content Placeholder 1" descr="infraspinatu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15" r="-19715"/>
          <a:stretch>
            <a:fillRect/>
          </a:stretch>
        </p:blipFill>
        <p:spPr>
          <a:xfrm>
            <a:off x="3098796" y="520445"/>
            <a:ext cx="3120587" cy="2238087"/>
          </a:xfrm>
        </p:spPr>
      </p:pic>
      <p:pic>
        <p:nvPicPr>
          <p:cNvPr id="3" name="Picture 2" descr="sup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20445"/>
            <a:ext cx="2238087" cy="2238087"/>
          </a:xfrm>
          <a:prstGeom prst="rect">
            <a:avLst/>
          </a:prstGeom>
        </p:spPr>
      </p:pic>
      <p:pic>
        <p:nvPicPr>
          <p:cNvPr id="4" name="Picture 3" descr="teres mino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800" y="530148"/>
            <a:ext cx="2071269" cy="2071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73514"/>
            <a:ext cx="2477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Supraspinatus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Origin: </a:t>
            </a:r>
            <a:r>
              <a:rPr lang="en-US" sz="1600" dirty="0" err="1"/>
              <a:t>supraspinous</a:t>
            </a:r>
            <a:r>
              <a:rPr lang="en-US" sz="1600" dirty="0"/>
              <a:t> fossa</a:t>
            </a:r>
          </a:p>
          <a:p>
            <a:r>
              <a:rPr lang="en-US" sz="1600" dirty="0">
                <a:solidFill>
                  <a:srgbClr val="1F497D"/>
                </a:solidFill>
              </a:rPr>
              <a:t>Insertion: </a:t>
            </a:r>
            <a:r>
              <a:rPr lang="en-US" sz="1600" dirty="0"/>
              <a:t>upper part of greater tuberosity of humerus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Abduct arms</a:t>
            </a:r>
            <a:r>
              <a:rPr lang="en-US" sz="1600" dirty="0"/>
              <a:t>, draws humerus towards glenoid fossa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8796" y="2809634"/>
            <a:ext cx="3093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Infraspinatus</a:t>
            </a:r>
            <a:endParaRPr lang="en-US" sz="1600" b="1" dirty="0"/>
          </a:p>
          <a:p>
            <a:r>
              <a:rPr lang="en-US" sz="1600" dirty="0">
                <a:solidFill>
                  <a:srgbClr val="1F497D"/>
                </a:solidFill>
              </a:rPr>
              <a:t>Origin: </a:t>
            </a:r>
            <a:r>
              <a:rPr lang="en-US" sz="1600" dirty="0" err="1"/>
              <a:t>infraspinatus</a:t>
            </a:r>
            <a:r>
              <a:rPr lang="en-US" sz="1600" dirty="0"/>
              <a:t> fossa</a:t>
            </a:r>
          </a:p>
          <a:p>
            <a:r>
              <a:rPr lang="en-US" sz="1600" dirty="0">
                <a:solidFill>
                  <a:srgbClr val="1F497D"/>
                </a:solidFill>
              </a:rPr>
              <a:t>Insertion</a:t>
            </a:r>
            <a:r>
              <a:rPr lang="en-US" sz="1600" dirty="0"/>
              <a:t>: middle part of greater tuberosity of humerus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Abducts</a:t>
            </a:r>
            <a:r>
              <a:rPr lang="en-US" sz="1600" dirty="0"/>
              <a:t> &amp; </a:t>
            </a:r>
            <a:r>
              <a:rPr lang="en-US" sz="1600" b="1" dirty="0"/>
              <a:t>externally rotates</a:t>
            </a:r>
            <a:r>
              <a:rPr lang="en-US" sz="1600" dirty="0"/>
              <a:t> arm, draws humerus towards glenoid fossa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0800" y="2758532"/>
            <a:ext cx="2529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Teres</a:t>
            </a:r>
            <a:r>
              <a:rPr lang="en-US" sz="1600" b="1" dirty="0"/>
              <a:t> minor</a:t>
            </a:r>
          </a:p>
          <a:p>
            <a:r>
              <a:rPr lang="en-US" sz="1600" dirty="0">
                <a:solidFill>
                  <a:srgbClr val="1F497D"/>
                </a:solidFill>
              </a:rPr>
              <a:t>Origin</a:t>
            </a:r>
            <a:r>
              <a:rPr lang="en-US" sz="1600" dirty="0"/>
              <a:t>: axillary border</a:t>
            </a:r>
          </a:p>
          <a:p>
            <a:r>
              <a:rPr lang="en-US" sz="1600" dirty="0">
                <a:solidFill>
                  <a:srgbClr val="1F497D"/>
                </a:solidFill>
              </a:rPr>
              <a:t>Insertion</a:t>
            </a:r>
            <a:r>
              <a:rPr lang="en-US" sz="1600" dirty="0"/>
              <a:t>: lower part of greater tuberosity of humerus 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externally rotates </a:t>
            </a:r>
            <a:r>
              <a:rPr lang="en-US" sz="1600" dirty="0"/>
              <a:t>arm, draws humerus towards glenoid fossa</a:t>
            </a:r>
          </a:p>
        </p:txBody>
      </p:sp>
      <p:pic>
        <p:nvPicPr>
          <p:cNvPr id="10" name="Picture 9" descr="subsca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47" y="4835616"/>
            <a:ext cx="1859023" cy="1859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8796" y="4820635"/>
            <a:ext cx="2823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Subscapularis</a:t>
            </a:r>
            <a:endParaRPr lang="en-US" sz="1600" b="1" dirty="0"/>
          </a:p>
          <a:p>
            <a:r>
              <a:rPr lang="en-US" sz="1600" dirty="0">
                <a:solidFill>
                  <a:srgbClr val="1F497D"/>
                </a:solidFill>
              </a:rPr>
              <a:t>Origin: </a:t>
            </a:r>
            <a:r>
              <a:rPr lang="en-US" sz="1600" dirty="0"/>
              <a:t>subscapular fossa on anterior surface of scapula</a:t>
            </a:r>
          </a:p>
          <a:p>
            <a:r>
              <a:rPr lang="en-US" sz="1600" dirty="0">
                <a:solidFill>
                  <a:srgbClr val="1F497D"/>
                </a:solidFill>
              </a:rPr>
              <a:t>Insertion: </a:t>
            </a:r>
            <a:r>
              <a:rPr lang="en-US" sz="1600" dirty="0"/>
              <a:t>lesser tuberosity of humerus, ventral part</a:t>
            </a:r>
          </a:p>
          <a:p>
            <a:r>
              <a:rPr lang="en-US" sz="1600" dirty="0">
                <a:solidFill>
                  <a:srgbClr val="1F497D"/>
                </a:solidFill>
              </a:rPr>
              <a:t>Action: </a:t>
            </a:r>
            <a:r>
              <a:rPr lang="en-US" sz="1600" b="1" dirty="0"/>
              <a:t>internally rotates </a:t>
            </a:r>
            <a:r>
              <a:rPr lang="en-US" sz="1600" dirty="0"/>
              <a:t>arm &amp; stabilizes joint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1676" y="5066857"/>
            <a:ext cx="252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 that the SITS muscles depress the humeral head i.e. draw the head of the humerus towards the glenoid fossa meaning they </a:t>
            </a:r>
            <a:r>
              <a:rPr lang="en-US" sz="1600" b="1" i="1" dirty="0"/>
              <a:t>stabilize the shoulder joint</a:t>
            </a:r>
            <a:r>
              <a:rPr lang="en-US" sz="16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053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8636</TotalTime>
  <Words>1379</Words>
  <Application>Microsoft Macintosh PowerPoint</Application>
  <PresentationFormat>On-screen Show (4:3)</PresentationFormat>
  <Paragraphs>311</Paragraphs>
  <Slides>23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Muscles of the Shoulders, Arms &amp; Hands</vt:lpstr>
      <vt:lpstr>PowerPoint Presentation</vt:lpstr>
      <vt:lpstr>Flexion &amp; extension of the hand at the wrist</vt:lpstr>
      <vt:lpstr>PowerPoint Presentation</vt:lpstr>
      <vt:lpstr>Supination &amp; Pronation</vt:lpstr>
      <vt:lpstr>PowerPoint Presentation</vt:lpstr>
      <vt:lpstr>PowerPoint Presentation</vt:lpstr>
      <vt:lpstr>Flexion &amp; extension of the  forearm at the elbow</vt:lpstr>
      <vt:lpstr>The four Rotator Cuff Muscles ‘Sits muscles’</vt:lpstr>
      <vt:lpstr>Deltoid</vt:lpstr>
      <vt:lpstr>PowerPoint Presentation</vt:lpstr>
      <vt:lpstr>Latissimus Dorsi</vt:lpstr>
      <vt:lpstr>PowerPoint Presentation</vt:lpstr>
      <vt:lpstr>Flexion &amp; Extension of the arm at the shoulder</vt:lpstr>
      <vt:lpstr>  </vt:lpstr>
      <vt:lpstr>Levator scapulae</vt:lpstr>
      <vt:lpstr>Serratus Anterior</vt:lpstr>
      <vt:lpstr>Trapezius</vt:lpstr>
      <vt:lpstr>Abduction &amp; Adduction of the arm at the Shoulder</vt:lpstr>
      <vt:lpstr>External &amp; Internal rotation of the arm at the shoulder</vt:lpstr>
      <vt:lpstr>Elevation &amp; depression of the scapulae</vt:lpstr>
      <vt:lpstr>Protraction &amp; retraction of the scapulae</vt:lpstr>
      <vt:lpstr>Upwards &amp; Downwards Rotation of the scapulae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beck</dc:creator>
  <cp:lastModifiedBy>Sarah Beck</cp:lastModifiedBy>
  <cp:revision>80</cp:revision>
  <cp:lastPrinted>2015-11-19T16:31:01Z</cp:lastPrinted>
  <dcterms:created xsi:type="dcterms:W3CDTF">2012-03-31T19:49:22Z</dcterms:created>
  <dcterms:modified xsi:type="dcterms:W3CDTF">2021-01-22T09:19:06Z</dcterms:modified>
</cp:coreProperties>
</file>