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62" r:id="rId6"/>
    <p:sldId id="260" r:id="rId7"/>
    <p:sldId id="261" r:id="rId8"/>
    <p:sldId id="268" r:id="rId9"/>
    <p:sldId id="263" r:id="rId10"/>
    <p:sldId id="264" r:id="rId11"/>
    <p:sldId id="267" r:id="rId12"/>
    <p:sldId id="265" r:id="rId13"/>
    <p:sldId id="269" r:id="rId14"/>
    <p:sldId id="266" r:id="rId15"/>
    <p:sldId id="270"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96FA721-018C-2345-85D6-66C255C5BD20}" type="datetimeFigureOut">
              <a:rPr lang="en-US" smtClean="0"/>
              <a:t>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942E3CC-10CD-AB42-B2F9-72517954DC00}" type="slidenum">
              <a:rPr lang="en-US" smtClean="0"/>
              <a:t>‹#›</a:t>
            </a:fld>
            <a:endParaRPr lang="en-US"/>
          </a:p>
        </p:txBody>
      </p:sp>
    </p:spTree>
    <p:extLst>
      <p:ext uri="{BB962C8B-B14F-4D97-AF65-F5344CB8AC3E}">
        <p14:creationId xmlns:p14="http://schemas.microsoft.com/office/powerpoint/2010/main" val="359233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AAAE64-8E64-3D43-A62B-87750B081EC8}" type="datetimeFigureOut">
              <a:rPr lang="en-US" smtClean="0"/>
              <a:t>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4E511-A4D8-BB46-BCDE-A1285CBB8834}" type="slidenum">
              <a:rPr lang="en-US" smtClean="0"/>
              <a:t>‹#›</a:t>
            </a:fld>
            <a:endParaRPr lang="en-US"/>
          </a:p>
        </p:txBody>
      </p:sp>
    </p:spTree>
    <p:extLst>
      <p:ext uri="{BB962C8B-B14F-4D97-AF65-F5344CB8AC3E}">
        <p14:creationId xmlns:p14="http://schemas.microsoft.com/office/powerpoint/2010/main" val="13105227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4E511-A4D8-BB46-BCDE-A1285CBB8834}" type="slidenum">
              <a:rPr lang="en-US" smtClean="0"/>
              <a:t>9</a:t>
            </a:fld>
            <a:endParaRPr lang="en-US"/>
          </a:p>
        </p:txBody>
      </p:sp>
    </p:spTree>
    <p:extLst>
      <p:ext uri="{BB962C8B-B14F-4D97-AF65-F5344CB8AC3E}">
        <p14:creationId xmlns:p14="http://schemas.microsoft.com/office/powerpoint/2010/main" val="124798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F4EF63B-7262-DD47-B5E5-1564D1B9F9F9}"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1095082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4EF63B-7262-DD47-B5E5-1564D1B9F9F9}"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417334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4EF63B-7262-DD47-B5E5-1564D1B9F9F9}"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290444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4EF63B-7262-DD47-B5E5-1564D1B9F9F9}"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342591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F4EF63B-7262-DD47-B5E5-1564D1B9F9F9}" type="datetimeFigureOut">
              <a:rPr lang="en-US" smtClean="0"/>
              <a:t>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356446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F4EF63B-7262-DD47-B5E5-1564D1B9F9F9}" type="datetimeFigureOut">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326890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F4EF63B-7262-DD47-B5E5-1564D1B9F9F9}" type="datetimeFigureOut">
              <a:rPr lang="en-US" smtClean="0"/>
              <a:t>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28323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F4EF63B-7262-DD47-B5E5-1564D1B9F9F9}" type="datetimeFigureOut">
              <a:rPr lang="en-US" smtClean="0"/>
              <a:t>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219664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EF63B-7262-DD47-B5E5-1564D1B9F9F9}" type="datetimeFigureOut">
              <a:rPr lang="en-US" smtClean="0"/>
              <a:t>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339039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F4EF63B-7262-DD47-B5E5-1564D1B9F9F9}" type="datetimeFigureOut">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401630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F4EF63B-7262-DD47-B5E5-1564D1B9F9F9}" type="datetimeFigureOut">
              <a:rPr lang="en-US" smtClean="0"/>
              <a:t>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59E02-1489-8D49-A4F9-F9BA0C5EFC68}" type="slidenum">
              <a:rPr lang="en-US" smtClean="0"/>
              <a:t>‹#›</a:t>
            </a:fld>
            <a:endParaRPr lang="en-US"/>
          </a:p>
        </p:txBody>
      </p:sp>
    </p:spTree>
    <p:extLst>
      <p:ext uri="{BB962C8B-B14F-4D97-AF65-F5344CB8AC3E}">
        <p14:creationId xmlns:p14="http://schemas.microsoft.com/office/powerpoint/2010/main" val="1484313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EF63B-7262-DD47-B5E5-1564D1B9F9F9}" type="datetimeFigureOut">
              <a:rPr lang="en-US" smtClean="0"/>
              <a:t>2/1/21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59E02-1489-8D49-A4F9-F9BA0C5EFC68}" type="slidenum">
              <a:rPr lang="en-US" smtClean="0"/>
              <a:t>‹#›</a:t>
            </a:fld>
            <a:endParaRPr lang="en-US"/>
          </a:p>
        </p:txBody>
      </p:sp>
    </p:spTree>
    <p:extLst>
      <p:ext uri="{BB962C8B-B14F-4D97-AF65-F5344CB8AC3E}">
        <p14:creationId xmlns:p14="http://schemas.microsoft.com/office/powerpoint/2010/main" val="1850200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media" Target="../media/media5.mpg"/><Relationship Id="rId7" Type="http://schemas.openxmlformats.org/officeDocument/2006/relationships/image" Target="../media/image28.png"/><Relationship Id="rId2" Type="http://schemas.openxmlformats.org/officeDocument/2006/relationships/video" Target="../media/media4.mpg"/><Relationship Id="rId1" Type="http://schemas.microsoft.com/office/2007/relationships/media" Target="../media/media4.mpg"/><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video" Target="../media/media5.m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7.mpg"/><Relationship Id="rId7" Type="http://schemas.openxmlformats.org/officeDocument/2006/relationships/image" Target="../media/image32.png"/><Relationship Id="rId2" Type="http://schemas.openxmlformats.org/officeDocument/2006/relationships/video" Target="../media/media6.mpg"/><Relationship Id="rId1" Type="http://schemas.microsoft.com/office/2007/relationships/media" Target="../media/media6.mpg"/><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video" Target="../media/media7.m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g"/><Relationship Id="rId1" Type="http://schemas.microsoft.com/office/2007/relationships/media" Target="../media/media8.mp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g"/><Relationship Id="rId1" Type="http://schemas.microsoft.com/office/2007/relationships/media" Target="../media/media9.m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g"/><Relationship Id="rId7" Type="http://schemas.openxmlformats.org/officeDocument/2006/relationships/image" Target="../media/image19.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media/media2.m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Muscles of the Hips, Knees, Ankles and Feet</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435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43806"/>
          </a:xfrm>
        </p:spPr>
        <p:txBody>
          <a:bodyPr>
            <a:normAutofit fontScale="90000"/>
          </a:bodyPr>
          <a:lstStyle/>
          <a:p>
            <a:r>
              <a:rPr lang="en-US" dirty="0"/>
              <a:t>Abductors &amp; Adductors of the hips</a:t>
            </a:r>
          </a:p>
        </p:txBody>
      </p:sp>
      <p:pic>
        <p:nvPicPr>
          <p:cNvPr id="4" name="abduct adduct leg.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9516" y="1417639"/>
            <a:ext cx="3605918" cy="3605918"/>
          </a:xfrm>
        </p:spPr>
      </p:pic>
      <p:sp>
        <p:nvSpPr>
          <p:cNvPr id="5" name="TextBox 4"/>
          <p:cNvSpPr txBox="1"/>
          <p:nvPr/>
        </p:nvSpPr>
        <p:spPr>
          <a:xfrm>
            <a:off x="5319889" y="1417639"/>
            <a:ext cx="3090333" cy="5909311"/>
          </a:xfrm>
          <a:prstGeom prst="rect">
            <a:avLst/>
          </a:prstGeom>
          <a:noFill/>
        </p:spPr>
        <p:txBody>
          <a:bodyPr wrap="square" rtlCol="0">
            <a:spAutoFit/>
          </a:bodyPr>
          <a:lstStyle/>
          <a:p>
            <a:r>
              <a:rPr lang="en-US" b="1" dirty="0"/>
              <a:t>Abductors:</a:t>
            </a:r>
          </a:p>
          <a:p>
            <a:endParaRPr lang="en-US" dirty="0"/>
          </a:p>
          <a:p>
            <a:r>
              <a:rPr lang="en-US" dirty="0"/>
              <a:t>Gluteus Maximus, </a:t>
            </a:r>
            <a:r>
              <a:rPr lang="en-US" dirty="0" err="1"/>
              <a:t>Medius</a:t>
            </a:r>
            <a:r>
              <a:rPr lang="en-US" dirty="0"/>
              <a:t> &amp; </a:t>
            </a:r>
            <a:r>
              <a:rPr lang="en-US" dirty="0" err="1"/>
              <a:t>Minimus</a:t>
            </a:r>
            <a:endParaRPr lang="en-US" dirty="0"/>
          </a:p>
          <a:p>
            <a:r>
              <a:rPr lang="en-US" dirty="0"/>
              <a:t>Sartorius</a:t>
            </a:r>
          </a:p>
          <a:p>
            <a:r>
              <a:rPr lang="en-US" dirty="0"/>
              <a:t>Tensor </a:t>
            </a:r>
            <a:r>
              <a:rPr lang="en-US" dirty="0" err="1"/>
              <a:t>Fasica</a:t>
            </a:r>
            <a:r>
              <a:rPr lang="en-US" dirty="0"/>
              <a:t> </a:t>
            </a:r>
            <a:r>
              <a:rPr lang="en-US" dirty="0" err="1"/>
              <a:t>Latae</a:t>
            </a:r>
            <a:endParaRPr lang="en-US" dirty="0"/>
          </a:p>
          <a:p>
            <a:endParaRPr lang="en-US" dirty="0"/>
          </a:p>
          <a:p>
            <a:endParaRPr lang="en-US" dirty="0"/>
          </a:p>
          <a:p>
            <a:endParaRPr lang="en-US" dirty="0"/>
          </a:p>
          <a:p>
            <a:endParaRPr lang="en-US" dirty="0"/>
          </a:p>
          <a:p>
            <a:r>
              <a:rPr lang="en-US" b="1" dirty="0"/>
              <a:t>Adductors:</a:t>
            </a:r>
          </a:p>
          <a:p>
            <a:endParaRPr lang="en-US" dirty="0"/>
          </a:p>
          <a:p>
            <a:r>
              <a:rPr lang="en-US" dirty="0"/>
              <a:t>Adductors</a:t>
            </a:r>
          </a:p>
          <a:p>
            <a:r>
              <a:rPr lang="en-US" dirty="0" err="1"/>
              <a:t>Pectineus</a:t>
            </a:r>
            <a:endParaRPr lang="en-US" dirty="0"/>
          </a:p>
          <a:p>
            <a:r>
              <a:rPr lang="en-US" dirty="0" err="1"/>
              <a:t>Gracilis</a:t>
            </a:r>
            <a:r>
              <a:rPr lang="en-US" dirty="0"/>
              <a:t> (weakly)</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30422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3806"/>
          </a:xfrm>
        </p:spPr>
        <p:txBody>
          <a:bodyPr>
            <a:normAutofit fontScale="90000"/>
          </a:bodyPr>
          <a:lstStyle/>
          <a:p>
            <a:r>
              <a:rPr lang="en-US" dirty="0"/>
              <a:t>External Hip Rotators (6)</a:t>
            </a:r>
          </a:p>
        </p:txBody>
      </p:sp>
      <p:pic>
        <p:nvPicPr>
          <p:cNvPr id="4" name="Content Placeholder 3" descr="piriformis.pn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a:xfrm>
            <a:off x="457200" y="1600201"/>
            <a:ext cx="2421467" cy="1331714"/>
          </a:xfrm>
        </p:spPr>
      </p:pic>
      <p:pic>
        <p:nvPicPr>
          <p:cNvPr id="5" name="Picture 4" descr="gemell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38" y="3724275"/>
            <a:ext cx="1884362" cy="1884362"/>
          </a:xfrm>
          <a:prstGeom prst="rect">
            <a:avLst/>
          </a:prstGeom>
        </p:spPr>
      </p:pic>
      <p:pic>
        <p:nvPicPr>
          <p:cNvPr id="6" name="Picture 5" descr="obturator ex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0" y="1230116"/>
            <a:ext cx="1735667" cy="1735667"/>
          </a:xfrm>
          <a:prstGeom prst="rect">
            <a:avLst/>
          </a:prstGeom>
        </p:spPr>
      </p:pic>
      <p:pic>
        <p:nvPicPr>
          <p:cNvPr id="7" name="Picture 6" descr="obturator internu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668" y="1266805"/>
            <a:ext cx="1665110" cy="1665110"/>
          </a:xfrm>
          <a:prstGeom prst="rect">
            <a:avLst/>
          </a:prstGeom>
        </p:spPr>
      </p:pic>
      <p:pic>
        <p:nvPicPr>
          <p:cNvPr id="8" name="Picture 7" descr="quad femori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001" y="3724276"/>
            <a:ext cx="1750836" cy="1750836"/>
          </a:xfrm>
          <a:prstGeom prst="rect">
            <a:avLst/>
          </a:prstGeom>
        </p:spPr>
      </p:pic>
      <p:sp>
        <p:nvSpPr>
          <p:cNvPr id="9" name="TextBox 8"/>
          <p:cNvSpPr txBox="1"/>
          <p:nvPr/>
        </p:nvSpPr>
        <p:spPr>
          <a:xfrm>
            <a:off x="457200" y="3132667"/>
            <a:ext cx="8229600" cy="369332"/>
          </a:xfrm>
          <a:prstGeom prst="rect">
            <a:avLst/>
          </a:prstGeom>
          <a:noFill/>
        </p:spPr>
        <p:txBody>
          <a:bodyPr wrap="square" rtlCol="0">
            <a:spAutoFit/>
          </a:bodyPr>
          <a:lstStyle/>
          <a:p>
            <a:r>
              <a:rPr lang="en-US" dirty="0"/>
              <a:t>             </a:t>
            </a:r>
            <a:r>
              <a:rPr lang="en-US" dirty="0" err="1"/>
              <a:t>Piriformis</a:t>
            </a:r>
            <a:r>
              <a:rPr lang="en-US" dirty="0"/>
              <a:t>*			 </a:t>
            </a:r>
            <a:r>
              <a:rPr lang="en-US" dirty="0" err="1"/>
              <a:t>Obturator</a:t>
            </a:r>
            <a:r>
              <a:rPr lang="en-US" dirty="0"/>
              <a:t> </a:t>
            </a:r>
            <a:r>
              <a:rPr lang="en-US" dirty="0" err="1"/>
              <a:t>Externus</a:t>
            </a:r>
            <a:r>
              <a:rPr lang="en-US" dirty="0"/>
              <a:t>                    </a:t>
            </a:r>
            <a:r>
              <a:rPr lang="en-US" dirty="0" err="1"/>
              <a:t>Obturator</a:t>
            </a:r>
            <a:r>
              <a:rPr lang="en-US" dirty="0"/>
              <a:t> </a:t>
            </a:r>
            <a:r>
              <a:rPr lang="en-US" dirty="0" err="1"/>
              <a:t>Internus</a:t>
            </a:r>
            <a:r>
              <a:rPr lang="en-US" dirty="0"/>
              <a:t>	</a:t>
            </a:r>
          </a:p>
        </p:txBody>
      </p:sp>
      <p:sp>
        <p:nvSpPr>
          <p:cNvPr id="10" name="TextBox 9"/>
          <p:cNvSpPr txBox="1"/>
          <p:nvPr/>
        </p:nvSpPr>
        <p:spPr>
          <a:xfrm>
            <a:off x="655638" y="5827889"/>
            <a:ext cx="2082800" cy="646331"/>
          </a:xfrm>
          <a:prstGeom prst="rect">
            <a:avLst/>
          </a:prstGeom>
          <a:noFill/>
        </p:spPr>
        <p:txBody>
          <a:bodyPr wrap="square" rtlCol="0">
            <a:spAutoFit/>
          </a:bodyPr>
          <a:lstStyle/>
          <a:p>
            <a:r>
              <a:rPr lang="en-US" dirty="0" err="1"/>
              <a:t>Gemellus</a:t>
            </a:r>
            <a:r>
              <a:rPr lang="en-US" dirty="0"/>
              <a:t> Superior &amp; Inferior</a:t>
            </a:r>
          </a:p>
        </p:txBody>
      </p:sp>
      <p:sp>
        <p:nvSpPr>
          <p:cNvPr id="11" name="TextBox 10"/>
          <p:cNvSpPr txBox="1"/>
          <p:nvPr/>
        </p:nvSpPr>
        <p:spPr>
          <a:xfrm>
            <a:off x="3400779" y="5827889"/>
            <a:ext cx="1862666" cy="646331"/>
          </a:xfrm>
          <a:prstGeom prst="rect">
            <a:avLst/>
          </a:prstGeom>
          <a:noFill/>
        </p:spPr>
        <p:txBody>
          <a:bodyPr wrap="square" rtlCol="0">
            <a:spAutoFit/>
          </a:bodyPr>
          <a:lstStyle/>
          <a:p>
            <a:r>
              <a:rPr lang="en-US" dirty="0" err="1"/>
              <a:t>Quadratus</a:t>
            </a:r>
            <a:r>
              <a:rPr lang="en-US" dirty="0"/>
              <a:t> </a:t>
            </a:r>
            <a:r>
              <a:rPr lang="en-US" dirty="0" err="1"/>
              <a:t>Femoris</a:t>
            </a:r>
            <a:endParaRPr lang="en-US" dirty="0"/>
          </a:p>
        </p:txBody>
      </p:sp>
      <p:sp>
        <p:nvSpPr>
          <p:cNvPr id="12" name="TextBox 11"/>
          <p:cNvSpPr txBox="1"/>
          <p:nvPr/>
        </p:nvSpPr>
        <p:spPr>
          <a:xfrm>
            <a:off x="5517444" y="3724276"/>
            <a:ext cx="3316112" cy="2677656"/>
          </a:xfrm>
          <a:prstGeom prst="rect">
            <a:avLst/>
          </a:prstGeom>
          <a:noFill/>
        </p:spPr>
        <p:txBody>
          <a:bodyPr wrap="square" rtlCol="0">
            <a:spAutoFit/>
          </a:bodyPr>
          <a:lstStyle/>
          <a:p>
            <a:r>
              <a:rPr lang="en-US" sz="1400" dirty="0"/>
              <a:t>These six deep external rotators work along side the gluteus </a:t>
            </a:r>
            <a:r>
              <a:rPr lang="en-US" sz="1400" dirty="0" err="1"/>
              <a:t>maximus</a:t>
            </a:r>
            <a:r>
              <a:rPr lang="en-US" sz="1400" dirty="0"/>
              <a:t>. The </a:t>
            </a:r>
            <a:r>
              <a:rPr lang="en-US" sz="1400" dirty="0" err="1"/>
              <a:t>piriformis</a:t>
            </a:r>
            <a:r>
              <a:rPr lang="en-US" sz="1400" dirty="0"/>
              <a:t> is considered to be the main external hip rotator as it is the only one attached to the sacrum (i.e. the spine) as well as to the femur.</a:t>
            </a:r>
          </a:p>
          <a:p>
            <a:endParaRPr lang="en-US" sz="1400" dirty="0"/>
          </a:p>
          <a:p>
            <a:r>
              <a:rPr lang="en-US" sz="1400" dirty="0"/>
              <a:t>When the </a:t>
            </a:r>
            <a:r>
              <a:rPr lang="en-US" sz="1400" dirty="0" err="1"/>
              <a:t>piriformis</a:t>
            </a:r>
            <a:r>
              <a:rPr lang="en-US" sz="1400" dirty="0"/>
              <a:t> is tight it can impinge upon the sciatic nerve creating sciatica; here  there can be pain in the buttocks and sacral region as well as numbness and tingling down into the legs.</a:t>
            </a:r>
          </a:p>
        </p:txBody>
      </p:sp>
    </p:spTree>
    <p:extLst>
      <p:ext uri="{BB962C8B-B14F-4D97-AF65-F5344CB8AC3E}">
        <p14:creationId xmlns:p14="http://schemas.microsoft.com/office/powerpoint/2010/main" val="427095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6695"/>
          </a:xfrm>
        </p:spPr>
        <p:txBody>
          <a:bodyPr>
            <a:normAutofit fontScale="90000"/>
          </a:bodyPr>
          <a:lstStyle/>
          <a:p>
            <a:r>
              <a:rPr lang="en-US" dirty="0"/>
              <a:t>External &amp; Internal Rotators of the hip</a:t>
            </a:r>
          </a:p>
        </p:txBody>
      </p:sp>
      <p:pic>
        <p:nvPicPr>
          <p:cNvPr id="4" name="ext rot hip 1.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27781" y="1086554"/>
            <a:ext cx="3166886" cy="3166886"/>
          </a:xfrm>
        </p:spPr>
      </p:pic>
      <p:pic>
        <p:nvPicPr>
          <p:cNvPr id="5" name="ext rot hip 2.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95333" y="1086554"/>
            <a:ext cx="2935111" cy="3166886"/>
          </a:xfrm>
          <a:prstGeom prst="rect">
            <a:avLst/>
          </a:prstGeom>
        </p:spPr>
      </p:pic>
      <p:sp>
        <p:nvSpPr>
          <p:cNvPr id="6" name="TextBox 5"/>
          <p:cNvSpPr txBox="1"/>
          <p:nvPr/>
        </p:nvSpPr>
        <p:spPr>
          <a:xfrm>
            <a:off x="727781" y="4670778"/>
            <a:ext cx="3660775" cy="1477328"/>
          </a:xfrm>
          <a:prstGeom prst="rect">
            <a:avLst/>
          </a:prstGeom>
          <a:noFill/>
        </p:spPr>
        <p:txBody>
          <a:bodyPr wrap="square" rtlCol="0">
            <a:spAutoFit/>
          </a:bodyPr>
          <a:lstStyle/>
          <a:p>
            <a:r>
              <a:rPr lang="en-US" b="1" dirty="0"/>
              <a:t>External rotators of leg at hips:</a:t>
            </a:r>
          </a:p>
          <a:p>
            <a:endParaRPr lang="en-US" dirty="0"/>
          </a:p>
          <a:p>
            <a:r>
              <a:rPr lang="en-US" dirty="0"/>
              <a:t>Gluteus Maximus &amp; </a:t>
            </a:r>
            <a:r>
              <a:rPr lang="en-US" dirty="0" err="1"/>
              <a:t>Minimus</a:t>
            </a:r>
            <a:endParaRPr lang="en-US" dirty="0"/>
          </a:p>
          <a:p>
            <a:r>
              <a:rPr lang="en-US" dirty="0"/>
              <a:t>Deep External Hip Rotators</a:t>
            </a:r>
          </a:p>
          <a:p>
            <a:r>
              <a:rPr lang="en-US" dirty="0"/>
              <a:t>Sartorius</a:t>
            </a:r>
          </a:p>
        </p:txBody>
      </p:sp>
      <p:sp>
        <p:nvSpPr>
          <p:cNvPr id="7" name="TextBox 6"/>
          <p:cNvSpPr txBox="1"/>
          <p:nvPr/>
        </p:nvSpPr>
        <p:spPr>
          <a:xfrm>
            <a:off x="4995333" y="4670778"/>
            <a:ext cx="3217334" cy="2585323"/>
          </a:xfrm>
          <a:prstGeom prst="rect">
            <a:avLst/>
          </a:prstGeom>
          <a:noFill/>
        </p:spPr>
        <p:txBody>
          <a:bodyPr wrap="square" rtlCol="0">
            <a:spAutoFit/>
          </a:bodyPr>
          <a:lstStyle/>
          <a:p>
            <a:r>
              <a:rPr lang="en-US" b="1" dirty="0"/>
              <a:t>Internal rotators of leg at hips:</a:t>
            </a:r>
          </a:p>
          <a:p>
            <a:endParaRPr lang="en-US" dirty="0"/>
          </a:p>
          <a:p>
            <a:r>
              <a:rPr lang="en-US" dirty="0"/>
              <a:t>Gluteus </a:t>
            </a:r>
            <a:r>
              <a:rPr lang="en-US" dirty="0" err="1"/>
              <a:t>Medius</a:t>
            </a:r>
            <a:endParaRPr lang="en-US" dirty="0"/>
          </a:p>
          <a:p>
            <a:r>
              <a:rPr lang="en-US" dirty="0"/>
              <a:t>Adductors </a:t>
            </a:r>
          </a:p>
          <a:p>
            <a:r>
              <a:rPr lang="en-US" dirty="0"/>
              <a:t>Tensor Fascia </a:t>
            </a:r>
            <a:r>
              <a:rPr lang="en-US" dirty="0" err="1"/>
              <a:t>Latae</a:t>
            </a:r>
            <a:endParaRPr lang="en-US" dirty="0"/>
          </a:p>
          <a:p>
            <a:r>
              <a:rPr lang="en-US" dirty="0" err="1"/>
              <a:t>Gracilis</a:t>
            </a:r>
            <a:r>
              <a:rPr lang="en-US" dirty="0"/>
              <a:t> &amp;  Sartorius (when knee flexed)</a:t>
            </a:r>
          </a:p>
          <a:p>
            <a:endParaRPr lang="en-US" dirty="0"/>
          </a:p>
          <a:p>
            <a:endParaRPr lang="en-US" dirty="0"/>
          </a:p>
        </p:txBody>
      </p:sp>
    </p:spTree>
    <p:extLst>
      <p:ext uri="{BB962C8B-B14F-4D97-AF65-F5344CB8AC3E}">
        <p14:creationId xmlns:p14="http://schemas.microsoft.com/office/powerpoint/2010/main" val="2556246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6695"/>
          </a:xfrm>
        </p:spPr>
        <p:txBody>
          <a:bodyPr>
            <a:normAutofit fontScale="90000"/>
          </a:bodyPr>
          <a:lstStyle/>
          <a:p>
            <a:r>
              <a:rPr lang="en-US" dirty="0"/>
              <a:t>Calf Muscles</a:t>
            </a:r>
          </a:p>
        </p:txBody>
      </p:sp>
      <p:pic>
        <p:nvPicPr>
          <p:cNvPr id="4" name="Content Placeholder 3" descr="gastrocnemius.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869243" y="931333"/>
            <a:ext cx="5032022" cy="2767418"/>
          </a:xfrm>
        </p:spPr>
      </p:pic>
      <p:pic>
        <p:nvPicPr>
          <p:cNvPr id="5" name="Picture 4" descr="sole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09999"/>
            <a:ext cx="2427112" cy="2427112"/>
          </a:xfrm>
          <a:prstGeom prst="rect">
            <a:avLst/>
          </a:prstGeom>
        </p:spPr>
      </p:pic>
      <p:sp>
        <p:nvSpPr>
          <p:cNvPr id="6" name="TextBox 5"/>
          <p:cNvSpPr txBox="1"/>
          <p:nvPr/>
        </p:nvSpPr>
        <p:spPr>
          <a:xfrm>
            <a:off x="3753556" y="1157111"/>
            <a:ext cx="4933244" cy="4247317"/>
          </a:xfrm>
          <a:prstGeom prst="rect">
            <a:avLst/>
          </a:prstGeom>
          <a:noFill/>
        </p:spPr>
        <p:txBody>
          <a:bodyPr wrap="square" rtlCol="0">
            <a:spAutoFit/>
          </a:bodyPr>
          <a:lstStyle/>
          <a:p>
            <a:r>
              <a:rPr lang="en-US" dirty="0"/>
              <a:t>The </a:t>
            </a:r>
            <a:r>
              <a:rPr lang="en-US" b="1" dirty="0"/>
              <a:t>gastrocnemius</a:t>
            </a:r>
            <a:r>
              <a:rPr lang="en-US" dirty="0"/>
              <a:t> originates at the medial &amp; lateral condyles of the femur and inserts via the </a:t>
            </a:r>
            <a:r>
              <a:rPr lang="en-US" dirty="0" err="1"/>
              <a:t>achilles</a:t>
            </a:r>
            <a:r>
              <a:rPr lang="en-US" dirty="0"/>
              <a:t> tendon into the heel bone. </a:t>
            </a:r>
          </a:p>
          <a:p>
            <a:endParaRPr lang="en-US" dirty="0"/>
          </a:p>
          <a:p>
            <a:r>
              <a:rPr lang="en-US" dirty="0"/>
              <a:t>It flexes the lower leg at the knee and </a:t>
            </a:r>
            <a:r>
              <a:rPr lang="en-US" dirty="0" err="1"/>
              <a:t>plantarflexes</a:t>
            </a:r>
            <a:r>
              <a:rPr lang="en-US" dirty="0"/>
              <a:t> the foot at the ankle (i.e. points the foot). If weak the knees can be hyperextended.</a:t>
            </a:r>
          </a:p>
          <a:p>
            <a:endParaRPr lang="en-US" dirty="0"/>
          </a:p>
          <a:p>
            <a:endParaRPr lang="en-US" dirty="0"/>
          </a:p>
          <a:p>
            <a:r>
              <a:rPr lang="en-US" dirty="0"/>
              <a:t>The </a:t>
            </a:r>
            <a:r>
              <a:rPr lang="en-US" b="1" dirty="0"/>
              <a:t>soleus</a:t>
            </a:r>
            <a:r>
              <a:rPr lang="en-US" dirty="0"/>
              <a:t> originates at the proximal lateral tibia and inserts via the </a:t>
            </a:r>
            <a:r>
              <a:rPr lang="en-US" dirty="0" err="1"/>
              <a:t>achilles</a:t>
            </a:r>
            <a:r>
              <a:rPr lang="en-US" dirty="0"/>
              <a:t> tendon into the heel bone. It lies beneath the gastrocnemius.</a:t>
            </a:r>
          </a:p>
          <a:p>
            <a:endParaRPr lang="en-US" dirty="0"/>
          </a:p>
          <a:p>
            <a:r>
              <a:rPr lang="en-US" dirty="0"/>
              <a:t>It only crosses the ankle joint and can </a:t>
            </a:r>
            <a:r>
              <a:rPr lang="en-US" dirty="0" err="1"/>
              <a:t>plantarflex</a:t>
            </a:r>
            <a:r>
              <a:rPr lang="en-US" dirty="0"/>
              <a:t> the foot at the ankle.</a:t>
            </a:r>
          </a:p>
        </p:txBody>
      </p:sp>
    </p:spTree>
    <p:extLst>
      <p:ext uri="{BB962C8B-B14F-4D97-AF65-F5344CB8AC3E}">
        <p14:creationId xmlns:p14="http://schemas.microsoft.com/office/powerpoint/2010/main" val="3701872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5001"/>
          </a:xfrm>
        </p:spPr>
        <p:txBody>
          <a:bodyPr>
            <a:normAutofit fontScale="90000"/>
          </a:bodyPr>
          <a:lstStyle/>
          <a:p>
            <a:r>
              <a:rPr lang="en-US" dirty="0"/>
              <a:t>Flexion &amp; Extension at the knee</a:t>
            </a:r>
          </a:p>
        </p:txBody>
      </p:sp>
      <p:pic>
        <p:nvPicPr>
          <p:cNvPr id="4" name="flex and ext knee.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67644" y="635001"/>
            <a:ext cx="3211689" cy="3211689"/>
          </a:xfrm>
        </p:spPr>
      </p:pic>
      <p:pic>
        <p:nvPicPr>
          <p:cNvPr id="5" name="flex ext at knee.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080000" y="635001"/>
            <a:ext cx="3104444" cy="3104444"/>
          </a:xfrm>
          <a:prstGeom prst="rect">
            <a:avLst/>
          </a:prstGeom>
        </p:spPr>
      </p:pic>
      <p:sp>
        <p:nvSpPr>
          <p:cNvPr id="6" name="TextBox 5"/>
          <p:cNvSpPr txBox="1"/>
          <p:nvPr/>
        </p:nvSpPr>
        <p:spPr>
          <a:xfrm>
            <a:off x="767645" y="3887802"/>
            <a:ext cx="2971800" cy="3323987"/>
          </a:xfrm>
          <a:prstGeom prst="rect">
            <a:avLst/>
          </a:prstGeom>
          <a:noFill/>
        </p:spPr>
        <p:txBody>
          <a:bodyPr wrap="square" rtlCol="0">
            <a:spAutoFit/>
          </a:bodyPr>
          <a:lstStyle/>
          <a:p>
            <a:r>
              <a:rPr lang="en-US" sz="1600" b="1" dirty="0"/>
              <a:t>Knee flexors:</a:t>
            </a:r>
          </a:p>
          <a:p>
            <a:endParaRPr lang="en-US" sz="1600" dirty="0"/>
          </a:p>
          <a:p>
            <a:r>
              <a:rPr lang="en-GB" sz="1600" dirty="0"/>
              <a:t>Gastrocnemius</a:t>
            </a:r>
          </a:p>
          <a:p>
            <a:r>
              <a:rPr lang="en-GB" sz="1600" dirty="0" err="1"/>
              <a:t>Plantaris</a:t>
            </a:r>
            <a:endParaRPr lang="en-GB" sz="1600" dirty="0"/>
          </a:p>
          <a:p>
            <a:r>
              <a:rPr lang="en-GB" sz="1600" dirty="0" err="1"/>
              <a:t>Popliteus</a:t>
            </a:r>
            <a:endParaRPr lang="en-GB" sz="1600" dirty="0"/>
          </a:p>
          <a:p>
            <a:r>
              <a:rPr lang="en-GB" sz="1600" dirty="0" err="1"/>
              <a:t>Gracilis</a:t>
            </a:r>
            <a:endParaRPr lang="en-GB" sz="1600" dirty="0"/>
          </a:p>
          <a:p>
            <a:r>
              <a:rPr lang="en-GB" sz="1600" dirty="0"/>
              <a:t>Hamstrings x3:</a:t>
            </a:r>
          </a:p>
          <a:p>
            <a:pPr marL="285750" indent="-285750">
              <a:buFont typeface="Arial"/>
              <a:buChar char="•"/>
            </a:pPr>
            <a:r>
              <a:rPr lang="en-GB" sz="1600" dirty="0"/>
              <a:t>Biceps </a:t>
            </a:r>
            <a:r>
              <a:rPr lang="en-GB" sz="1600" dirty="0" err="1"/>
              <a:t>femoris</a:t>
            </a:r>
            <a:endParaRPr lang="en-GB" sz="1600" dirty="0"/>
          </a:p>
          <a:p>
            <a:pPr marL="285750" indent="-285750">
              <a:buFont typeface="Arial"/>
              <a:buChar char="•"/>
            </a:pPr>
            <a:r>
              <a:rPr lang="en-GB" sz="1600" dirty="0"/>
              <a:t>Semitendinosus (requires flexion @ hip first)</a:t>
            </a:r>
          </a:p>
          <a:p>
            <a:pPr marL="285750" indent="-285750">
              <a:buFont typeface="Arial"/>
              <a:buChar char="•"/>
            </a:pPr>
            <a:r>
              <a:rPr lang="en-GB" sz="1600" dirty="0"/>
              <a:t>Semimembranosus (requires flexion @ hip first)</a:t>
            </a:r>
          </a:p>
          <a:p>
            <a:endParaRPr lang="en-US" dirty="0"/>
          </a:p>
        </p:txBody>
      </p:sp>
      <p:sp>
        <p:nvSpPr>
          <p:cNvPr id="7" name="TextBox 6"/>
          <p:cNvSpPr txBox="1"/>
          <p:nvPr/>
        </p:nvSpPr>
        <p:spPr>
          <a:xfrm>
            <a:off x="5164666" y="3887802"/>
            <a:ext cx="3104444" cy="1631216"/>
          </a:xfrm>
          <a:prstGeom prst="rect">
            <a:avLst/>
          </a:prstGeom>
          <a:noFill/>
        </p:spPr>
        <p:txBody>
          <a:bodyPr wrap="square" rtlCol="0">
            <a:spAutoFit/>
          </a:bodyPr>
          <a:lstStyle/>
          <a:p>
            <a:r>
              <a:rPr lang="en-US" sz="1600" b="1" dirty="0"/>
              <a:t>Knee extensors:</a:t>
            </a:r>
          </a:p>
          <a:p>
            <a:endParaRPr lang="en-US" sz="1600" dirty="0"/>
          </a:p>
          <a:p>
            <a:r>
              <a:rPr lang="en-GB" sz="1600" dirty="0"/>
              <a:t>Quadriceps x 4</a:t>
            </a:r>
          </a:p>
          <a:p>
            <a:r>
              <a:rPr lang="en-GB" sz="1600" dirty="0"/>
              <a:t>Tensor Fascia </a:t>
            </a:r>
            <a:r>
              <a:rPr lang="en-GB" sz="1600" dirty="0" err="1"/>
              <a:t>Latae</a:t>
            </a:r>
            <a:endParaRPr lang="en-GB" sz="1600" dirty="0"/>
          </a:p>
          <a:p>
            <a:endParaRPr lang="en-US" dirty="0"/>
          </a:p>
          <a:p>
            <a:endParaRPr lang="en-US" dirty="0"/>
          </a:p>
        </p:txBody>
      </p:sp>
    </p:spTree>
    <p:extLst>
      <p:ext uri="{BB962C8B-B14F-4D97-AF65-F5344CB8AC3E}">
        <p14:creationId xmlns:p14="http://schemas.microsoft.com/office/powerpoint/2010/main" val="3278561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ibialis posterior.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415185" y="274638"/>
            <a:ext cx="5848608" cy="3216509"/>
          </a:xfrm>
        </p:spPr>
      </p:pic>
      <p:pic>
        <p:nvPicPr>
          <p:cNvPr id="5" name="Picture 4" descr="tibilalis anteri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422" y="274638"/>
            <a:ext cx="3089508" cy="3089508"/>
          </a:xfrm>
          <a:prstGeom prst="rect">
            <a:avLst/>
          </a:prstGeom>
        </p:spPr>
      </p:pic>
      <p:sp>
        <p:nvSpPr>
          <p:cNvPr id="6" name="TextBox 5"/>
          <p:cNvSpPr txBox="1"/>
          <p:nvPr/>
        </p:nvSpPr>
        <p:spPr>
          <a:xfrm>
            <a:off x="457200" y="3647279"/>
            <a:ext cx="4072467" cy="2831544"/>
          </a:xfrm>
          <a:prstGeom prst="rect">
            <a:avLst/>
          </a:prstGeom>
          <a:noFill/>
        </p:spPr>
        <p:txBody>
          <a:bodyPr wrap="square" rtlCol="0">
            <a:spAutoFit/>
          </a:bodyPr>
          <a:lstStyle/>
          <a:p>
            <a:r>
              <a:rPr lang="en-US" sz="1600" dirty="0"/>
              <a:t>The </a:t>
            </a:r>
            <a:r>
              <a:rPr lang="en-US" sz="1600" b="1" dirty="0"/>
              <a:t>Posterior </a:t>
            </a:r>
            <a:r>
              <a:rPr lang="en-US" sz="1600" b="1" dirty="0" err="1"/>
              <a:t>Tibialis</a:t>
            </a:r>
            <a:r>
              <a:rPr lang="en-US" sz="1600" b="1" dirty="0"/>
              <a:t> </a:t>
            </a:r>
            <a:r>
              <a:rPr lang="en-US" sz="1600" dirty="0"/>
              <a:t>originating at the back of the tibia and fibula and inserting into the medial metatarsal and tarsal bones creates </a:t>
            </a:r>
            <a:r>
              <a:rPr lang="en-US" sz="1600" dirty="0" err="1"/>
              <a:t>plantarflexion</a:t>
            </a:r>
            <a:r>
              <a:rPr lang="en-US" sz="1600" dirty="0"/>
              <a:t> of the foot at the ankle.</a:t>
            </a:r>
          </a:p>
          <a:p>
            <a:endParaRPr lang="en-US" sz="1600" dirty="0"/>
          </a:p>
          <a:p>
            <a:r>
              <a:rPr lang="en-US" sz="1600" dirty="0"/>
              <a:t>It also inverts the foot; weakness creates a rolling inwards and instability of the ankle.</a:t>
            </a:r>
          </a:p>
          <a:p>
            <a:endParaRPr lang="en-US" sz="1600" dirty="0"/>
          </a:p>
          <a:p>
            <a:r>
              <a:rPr lang="en-US" sz="1600" dirty="0"/>
              <a:t>It is assisted by the </a:t>
            </a:r>
            <a:r>
              <a:rPr lang="en-GB" sz="1600" dirty="0"/>
              <a:t>Flexor </a:t>
            </a:r>
            <a:r>
              <a:rPr lang="en-GB" sz="1600" dirty="0" err="1"/>
              <a:t>Hallucis</a:t>
            </a:r>
            <a:r>
              <a:rPr lang="en-GB" sz="1600" dirty="0"/>
              <a:t> </a:t>
            </a:r>
            <a:r>
              <a:rPr lang="en-GB" sz="1600" dirty="0" err="1"/>
              <a:t>Longus</a:t>
            </a:r>
            <a:r>
              <a:rPr lang="en-GB" sz="1600" dirty="0"/>
              <a:t> &amp; Flexor </a:t>
            </a:r>
            <a:r>
              <a:rPr lang="en-GB" sz="1600" dirty="0" err="1"/>
              <a:t>Digitorum</a:t>
            </a:r>
            <a:r>
              <a:rPr lang="en-GB" sz="1600" dirty="0"/>
              <a:t> </a:t>
            </a:r>
            <a:r>
              <a:rPr lang="en-GB" sz="1600" dirty="0" err="1"/>
              <a:t>Longus</a:t>
            </a:r>
            <a:endParaRPr lang="en-GB" sz="1600" dirty="0"/>
          </a:p>
          <a:p>
            <a:endParaRPr lang="en-US" dirty="0"/>
          </a:p>
        </p:txBody>
      </p:sp>
      <p:sp>
        <p:nvSpPr>
          <p:cNvPr id="7" name="TextBox 6"/>
          <p:cNvSpPr txBox="1"/>
          <p:nvPr/>
        </p:nvSpPr>
        <p:spPr>
          <a:xfrm>
            <a:off x="4981222" y="3647279"/>
            <a:ext cx="3852334" cy="2800766"/>
          </a:xfrm>
          <a:prstGeom prst="rect">
            <a:avLst/>
          </a:prstGeom>
          <a:noFill/>
        </p:spPr>
        <p:txBody>
          <a:bodyPr wrap="square" rtlCol="0">
            <a:spAutoFit/>
          </a:bodyPr>
          <a:lstStyle/>
          <a:p>
            <a:r>
              <a:rPr lang="en-US" sz="1600" dirty="0"/>
              <a:t>The </a:t>
            </a:r>
            <a:r>
              <a:rPr lang="en-US" sz="1600" b="1" dirty="0"/>
              <a:t>Anterior </a:t>
            </a:r>
            <a:r>
              <a:rPr lang="en-US" sz="1600" b="1" dirty="0" err="1"/>
              <a:t>Tibialis</a:t>
            </a:r>
            <a:r>
              <a:rPr lang="en-US" sz="1600" b="1" dirty="0"/>
              <a:t> </a:t>
            </a:r>
            <a:r>
              <a:rPr lang="en-US" sz="1600" dirty="0"/>
              <a:t>originates  at the proximal anterior lateral tibia and inserts into the medial edge of the foot, around two inches from the big toe. It </a:t>
            </a:r>
            <a:r>
              <a:rPr lang="en-US" sz="1600" dirty="0" err="1"/>
              <a:t>dorsiflexes</a:t>
            </a:r>
            <a:r>
              <a:rPr lang="en-US" sz="1600" dirty="0"/>
              <a:t> and inverts the foot.</a:t>
            </a:r>
          </a:p>
          <a:p>
            <a:endParaRPr lang="en-US" sz="1600" dirty="0"/>
          </a:p>
          <a:p>
            <a:r>
              <a:rPr lang="en-US" sz="1600" dirty="0"/>
              <a:t>This is the muscle associated with </a:t>
            </a:r>
            <a:r>
              <a:rPr lang="en-US" sz="1600" dirty="0" err="1"/>
              <a:t>shinsplints</a:t>
            </a:r>
            <a:r>
              <a:rPr lang="en-US" sz="1600" dirty="0"/>
              <a:t>.</a:t>
            </a:r>
          </a:p>
          <a:p>
            <a:endParaRPr lang="en-US" sz="1600" dirty="0"/>
          </a:p>
          <a:p>
            <a:r>
              <a:rPr lang="en-US" sz="1600" dirty="0"/>
              <a:t>It is assisted by the Extensor </a:t>
            </a:r>
            <a:r>
              <a:rPr lang="en-US" sz="1600" dirty="0" err="1"/>
              <a:t>Hallucis</a:t>
            </a:r>
            <a:r>
              <a:rPr lang="en-US" sz="1600" dirty="0"/>
              <a:t> </a:t>
            </a:r>
            <a:r>
              <a:rPr lang="en-US" sz="1600" dirty="0" err="1"/>
              <a:t>Longus</a:t>
            </a:r>
            <a:r>
              <a:rPr lang="en-US" sz="1600" dirty="0"/>
              <a:t> &amp; Extensor </a:t>
            </a:r>
            <a:r>
              <a:rPr lang="en-US" sz="1600" dirty="0" err="1"/>
              <a:t>Digitorum</a:t>
            </a:r>
            <a:r>
              <a:rPr lang="en-US" sz="1600" dirty="0"/>
              <a:t> </a:t>
            </a:r>
            <a:r>
              <a:rPr lang="en-US" sz="1600" dirty="0" err="1"/>
              <a:t>Longus</a:t>
            </a:r>
            <a:endParaRPr lang="en-US" sz="1600" dirty="0"/>
          </a:p>
        </p:txBody>
      </p:sp>
    </p:spTree>
    <p:extLst>
      <p:ext uri="{BB962C8B-B14F-4D97-AF65-F5344CB8AC3E}">
        <p14:creationId xmlns:p14="http://schemas.microsoft.com/office/powerpoint/2010/main" val="806390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5584"/>
          </a:xfrm>
        </p:spPr>
        <p:txBody>
          <a:bodyPr>
            <a:normAutofit fontScale="90000"/>
          </a:bodyPr>
          <a:lstStyle/>
          <a:p>
            <a:r>
              <a:rPr lang="en-US" dirty="0"/>
              <a:t>Movement at the ankle</a:t>
            </a:r>
          </a:p>
        </p:txBody>
      </p:sp>
      <p:pic>
        <p:nvPicPr>
          <p:cNvPr id="4" name="plantar &amp; dorsi.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238955"/>
            <a:ext cx="4525963" cy="4525963"/>
          </a:xfrm>
        </p:spPr>
      </p:pic>
      <p:sp>
        <p:nvSpPr>
          <p:cNvPr id="5" name="TextBox 4"/>
          <p:cNvSpPr txBox="1"/>
          <p:nvPr/>
        </p:nvSpPr>
        <p:spPr>
          <a:xfrm>
            <a:off x="5475111" y="1238955"/>
            <a:ext cx="3211689" cy="5909311"/>
          </a:xfrm>
          <a:prstGeom prst="rect">
            <a:avLst/>
          </a:prstGeom>
          <a:noFill/>
        </p:spPr>
        <p:txBody>
          <a:bodyPr wrap="square" rtlCol="0">
            <a:spAutoFit/>
          </a:bodyPr>
          <a:lstStyle/>
          <a:p>
            <a:r>
              <a:rPr lang="en-US" b="1" dirty="0" err="1"/>
              <a:t>Plantarflexion</a:t>
            </a:r>
            <a:r>
              <a:rPr lang="en-US" b="1" dirty="0"/>
              <a:t>:</a:t>
            </a:r>
          </a:p>
          <a:p>
            <a:endParaRPr lang="en-US" dirty="0"/>
          </a:p>
          <a:p>
            <a:r>
              <a:rPr lang="en-US" dirty="0"/>
              <a:t>Posterior </a:t>
            </a:r>
            <a:r>
              <a:rPr lang="en-US" dirty="0" err="1"/>
              <a:t>Tibialis</a:t>
            </a:r>
            <a:endParaRPr lang="en-US" dirty="0"/>
          </a:p>
          <a:p>
            <a:r>
              <a:rPr lang="en-GB" dirty="0"/>
              <a:t>Flexor </a:t>
            </a:r>
            <a:r>
              <a:rPr lang="en-GB" dirty="0" err="1"/>
              <a:t>Hallucis</a:t>
            </a:r>
            <a:r>
              <a:rPr lang="en-GB" dirty="0"/>
              <a:t> </a:t>
            </a:r>
            <a:r>
              <a:rPr lang="en-GB" dirty="0" err="1"/>
              <a:t>Longus</a:t>
            </a:r>
            <a:endParaRPr lang="en-GB" dirty="0"/>
          </a:p>
          <a:p>
            <a:r>
              <a:rPr lang="en-GB" dirty="0"/>
              <a:t>Flexor </a:t>
            </a:r>
            <a:r>
              <a:rPr lang="en-GB" dirty="0" err="1"/>
              <a:t>Digitorum</a:t>
            </a:r>
            <a:r>
              <a:rPr lang="en-GB" dirty="0"/>
              <a:t> </a:t>
            </a:r>
            <a:r>
              <a:rPr lang="en-GB" dirty="0" err="1"/>
              <a:t>Longus</a:t>
            </a:r>
            <a:endParaRPr lang="en-GB" dirty="0"/>
          </a:p>
          <a:p>
            <a:r>
              <a:rPr lang="en-GB" dirty="0"/>
              <a:t>Gastrocnemius</a:t>
            </a:r>
          </a:p>
          <a:p>
            <a:r>
              <a:rPr lang="en-GB" dirty="0"/>
              <a:t>Soleus</a:t>
            </a:r>
          </a:p>
          <a:p>
            <a:endParaRPr lang="en-US" dirty="0"/>
          </a:p>
          <a:p>
            <a:endParaRPr lang="en-US" dirty="0"/>
          </a:p>
          <a:p>
            <a:r>
              <a:rPr lang="en-US" b="1" dirty="0"/>
              <a:t>Dorsiflexion:</a:t>
            </a:r>
          </a:p>
          <a:p>
            <a:endParaRPr lang="en-US" dirty="0"/>
          </a:p>
          <a:p>
            <a:r>
              <a:rPr lang="en-US" dirty="0"/>
              <a:t>Anterior </a:t>
            </a:r>
            <a:r>
              <a:rPr lang="en-US" dirty="0" err="1"/>
              <a:t>Tibialis</a:t>
            </a:r>
            <a:endParaRPr lang="en-US" dirty="0"/>
          </a:p>
          <a:p>
            <a:r>
              <a:rPr lang="en-US" dirty="0"/>
              <a:t>Extensor </a:t>
            </a:r>
            <a:r>
              <a:rPr lang="en-US" dirty="0" err="1"/>
              <a:t>Hallucis</a:t>
            </a:r>
            <a:r>
              <a:rPr lang="en-US" dirty="0"/>
              <a:t> </a:t>
            </a:r>
            <a:r>
              <a:rPr lang="en-US" dirty="0" err="1"/>
              <a:t>Longus</a:t>
            </a:r>
            <a:r>
              <a:rPr lang="en-US" dirty="0"/>
              <a:t> Extensor </a:t>
            </a:r>
            <a:r>
              <a:rPr lang="en-US" dirty="0" err="1"/>
              <a:t>Digitorum</a:t>
            </a:r>
            <a:r>
              <a:rPr lang="en-US" dirty="0"/>
              <a:t> </a:t>
            </a:r>
            <a:r>
              <a:rPr lang="en-US" dirty="0" err="1"/>
              <a:t>Longus</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960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Inversion &amp; Eversion of the Foot</a:t>
            </a:r>
          </a:p>
        </p:txBody>
      </p:sp>
      <p:pic>
        <p:nvPicPr>
          <p:cNvPr id="4" name="inversion &amp; eversion.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17638"/>
            <a:ext cx="4525963" cy="4525963"/>
          </a:xfrm>
        </p:spPr>
      </p:pic>
      <p:sp>
        <p:nvSpPr>
          <p:cNvPr id="5" name="TextBox 4"/>
          <p:cNvSpPr txBox="1"/>
          <p:nvPr/>
        </p:nvSpPr>
        <p:spPr>
          <a:xfrm>
            <a:off x="5559778" y="1524000"/>
            <a:ext cx="3127022" cy="3693319"/>
          </a:xfrm>
          <a:prstGeom prst="rect">
            <a:avLst/>
          </a:prstGeom>
          <a:noFill/>
        </p:spPr>
        <p:txBody>
          <a:bodyPr wrap="square" rtlCol="0">
            <a:spAutoFit/>
          </a:bodyPr>
          <a:lstStyle/>
          <a:p>
            <a:r>
              <a:rPr lang="en-US" dirty="0"/>
              <a:t>Inversion:</a:t>
            </a:r>
          </a:p>
          <a:p>
            <a:endParaRPr lang="en-US" dirty="0"/>
          </a:p>
          <a:p>
            <a:r>
              <a:rPr lang="en-US" dirty="0"/>
              <a:t>Anterior &amp; Posterior </a:t>
            </a:r>
            <a:r>
              <a:rPr lang="en-US" dirty="0" err="1"/>
              <a:t>Tibialis</a:t>
            </a:r>
            <a:endParaRPr lang="en-US" dirty="0"/>
          </a:p>
          <a:p>
            <a:r>
              <a:rPr lang="en-GB" dirty="0"/>
              <a:t>Extensor </a:t>
            </a:r>
            <a:r>
              <a:rPr lang="en-GB" dirty="0" err="1"/>
              <a:t>Hallucis</a:t>
            </a:r>
            <a:r>
              <a:rPr lang="en-GB" dirty="0"/>
              <a:t> </a:t>
            </a:r>
            <a:r>
              <a:rPr lang="en-GB" dirty="0" err="1"/>
              <a:t>Longus</a:t>
            </a:r>
            <a:endParaRPr lang="en-GB" dirty="0"/>
          </a:p>
          <a:p>
            <a:r>
              <a:rPr lang="en-GB" dirty="0"/>
              <a:t>Flexor </a:t>
            </a:r>
            <a:r>
              <a:rPr lang="en-GB" dirty="0" err="1"/>
              <a:t>Hallucis</a:t>
            </a:r>
            <a:r>
              <a:rPr lang="en-GB" dirty="0"/>
              <a:t> </a:t>
            </a:r>
            <a:r>
              <a:rPr lang="en-GB" dirty="0" err="1"/>
              <a:t>Longus</a:t>
            </a:r>
            <a:endParaRPr lang="en-GB" dirty="0"/>
          </a:p>
          <a:p>
            <a:r>
              <a:rPr lang="en-GB" dirty="0"/>
              <a:t>Flexor </a:t>
            </a:r>
            <a:r>
              <a:rPr lang="en-GB" dirty="0" err="1"/>
              <a:t>Digitorum</a:t>
            </a:r>
            <a:r>
              <a:rPr lang="en-GB" dirty="0"/>
              <a:t> </a:t>
            </a:r>
            <a:r>
              <a:rPr lang="en-GB" dirty="0" err="1"/>
              <a:t>Longus</a:t>
            </a:r>
            <a:endParaRPr lang="en-GB" dirty="0"/>
          </a:p>
          <a:p>
            <a:endParaRPr lang="en-US" dirty="0"/>
          </a:p>
          <a:p>
            <a:endParaRPr lang="en-US" dirty="0"/>
          </a:p>
          <a:p>
            <a:r>
              <a:rPr lang="en-US" dirty="0"/>
              <a:t>Eversion:</a:t>
            </a:r>
          </a:p>
          <a:p>
            <a:endParaRPr lang="en-US" dirty="0"/>
          </a:p>
          <a:p>
            <a:r>
              <a:rPr lang="en-GB" dirty="0"/>
              <a:t>Extensor </a:t>
            </a:r>
            <a:r>
              <a:rPr lang="en-GB" dirty="0" err="1"/>
              <a:t>Digitorum</a:t>
            </a:r>
            <a:r>
              <a:rPr lang="en-GB" dirty="0"/>
              <a:t> </a:t>
            </a:r>
            <a:r>
              <a:rPr lang="en-GB" dirty="0" err="1"/>
              <a:t>Longus</a:t>
            </a:r>
            <a:endParaRPr lang="en-GB" dirty="0"/>
          </a:p>
          <a:p>
            <a:r>
              <a:rPr lang="en-GB" dirty="0"/>
              <a:t>Peroneus </a:t>
            </a:r>
            <a:r>
              <a:rPr lang="en-GB" dirty="0" err="1"/>
              <a:t>Longus</a:t>
            </a:r>
            <a:endParaRPr lang="en-GB" dirty="0"/>
          </a:p>
          <a:p>
            <a:r>
              <a:rPr lang="en-GB" dirty="0"/>
              <a:t>Peroneus </a:t>
            </a:r>
            <a:r>
              <a:rPr lang="en-GB" dirty="0" err="1"/>
              <a:t>Brevis</a:t>
            </a:r>
            <a:r>
              <a:rPr lang="en-GB" dirty="0"/>
              <a:t> </a:t>
            </a:r>
            <a:endParaRPr lang="en-US" dirty="0"/>
          </a:p>
        </p:txBody>
      </p:sp>
    </p:spTree>
    <p:extLst>
      <p:ext uri="{BB962C8B-B14F-4D97-AF65-F5344CB8AC3E}">
        <p14:creationId xmlns:p14="http://schemas.microsoft.com/office/powerpoint/2010/main" val="3200115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416806"/>
          </a:xfrm>
        </p:spPr>
        <p:txBody>
          <a:bodyPr>
            <a:normAutofit fontScale="90000"/>
          </a:bodyPr>
          <a:lstStyle/>
          <a:p>
            <a:r>
              <a:rPr lang="en-US" dirty="0"/>
              <a:t>Quadriceps</a:t>
            </a:r>
            <a:br>
              <a:rPr lang="en-US" dirty="0"/>
            </a:br>
            <a:endParaRPr lang="en-US" dirty="0"/>
          </a:p>
        </p:txBody>
      </p:sp>
      <p:pic>
        <p:nvPicPr>
          <p:cNvPr id="9" name="Content Placeholder 8" descr="quad 1.png"/>
          <p:cNvPicPr>
            <a:picLocks noGrp="1" noChangeAspect="1"/>
          </p:cNvPicPr>
          <p:nvPr>
            <p:ph idx="1"/>
          </p:nvPr>
        </p:nvPicPr>
        <p:blipFill>
          <a:blip r:embed="rId2">
            <a:extLst>
              <a:ext uri="{28A0092B-C50C-407E-A947-70E740481C1C}">
                <a14:useLocalDpi xmlns:a14="http://schemas.microsoft.com/office/drawing/2010/main" val="0"/>
              </a:ext>
            </a:extLst>
          </a:blip>
          <a:srcRect l="-40863" r="-40863"/>
          <a:stretch>
            <a:fillRect/>
          </a:stretch>
        </p:blipFill>
        <p:spPr>
          <a:xfrm>
            <a:off x="-177800" y="2032001"/>
            <a:ext cx="3179817" cy="1749778"/>
          </a:xfrm>
        </p:spPr>
      </p:pic>
      <p:pic>
        <p:nvPicPr>
          <p:cNvPr id="11" name="Picture 10" descr="quad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90" y="3965223"/>
            <a:ext cx="1650999" cy="1650999"/>
          </a:xfrm>
          <a:prstGeom prst="rect">
            <a:avLst/>
          </a:prstGeom>
        </p:spPr>
      </p:pic>
      <p:pic>
        <p:nvPicPr>
          <p:cNvPr id="12" name="Picture 11" descr="quad 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6445" y="691444"/>
            <a:ext cx="2568223" cy="2568223"/>
          </a:xfrm>
          <a:prstGeom prst="rect">
            <a:avLst/>
          </a:prstGeom>
        </p:spPr>
      </p:pic>
      <p:pic>
        <p:nvPicPr>
          <p:cNvPr id="13" name="Picture 12" descr="quad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78" y="274638"/>
            <a:ext cx="1693334" cy="1693334"/>
          </a:xfrm>
          <a:prstGeom prst="rect">
            <a:avLst/>
          </a:prstGeom>
        </p:spPr>
      </p:pic>
      <p:sp>
        <p:nvSpPr>
          <p:cNvPr id="14" name="TextBox 13"/>
          <p:cNvSpPr txBox="1"/>
          <p:nvPr/>
        </p:nvSpPr>
        <p:spPr>
          <a:xfrm>
            <a:off x="2568222" y="945444"/>
            <a:ext cx="3683000" cy="6740308"/>
          </a:xfrm>
          <a:prstGeom prst="rect">
            <a:avLst/>
          </a:prstGeom>
          <a:noFill/>
        </p:spPr>
        <p:txBody>
          <a:bodyPr wrap="square" rtlCol="0">
            <a:spAutoFit/>
          </a:bodyPr>
          <a:lstStyle/>
          <a:p>
            <a:r>
              <a:rPr lang="en-US" dirty="0"/>
              <a:t>There are are four quadriceps:</a:t>
            </a:r>
          </a:p>
          <a:p>
            <a:endParaRPr lang="en-US" dirty="0"/>
          </a:p>
          <a:p>
            <a:pPr marL="342900" indent="-342900">
              <a:buFont typeface="+mj-lt"/>
              <a:buAutoNum type="arabicPeriod"/>
            </a:pPr>
            <a:r>
              <a:rPr lang="en-US" dirty="0" err="1"/>
              <a:t>Vastus</a:t>
            </a:r>
            <a:r>
              <a:rPr lang="en-US" dirty="0"/>
              <a:t> </a:t>
            </a:r>
            <a:r>
              <a:rPr lang="en-US" dirty="0" err="1"/>
              <a:t>lateralis</a:t>
            </a:r>
            <a:endParaRPr lang="en-US" dirty="0"/>
          </a:p>
          <a:p>
            <a:pPr marL="342900" indent="-342900">
              <a:buFont typeface="+mj-lt"/>
              <a:buAutoNum type="arabicPeriod"/>
            </a:pPr>
            <a:r>
              <a:rPr lang="en-US" dirty="0" err="1"/>
              <a:t>Vastus</a:t>
            </a:r>
            <a:r>
              <a:rPr lang="en-US" dirty="0"/>
              <a:t> </a:t>
            </a:r>
            <a:r>
              <a:rPr lang="en-US" dirty="0" err="1"/>
              <a:t>intermedialis</a:t>
            </a:r>
            <a:endParaRPr lang="en-US" dirty="0"/>
          </a:p>
          <a:p>
            <a:pPr marL="342900" indent="-342900">
              <a:buFont typeface="+mj-lt"/>
              <a:buAutoNum type="arabicPeriod"/>
            </a:pPr>
            <a:r>
              <a:rPr lang="en-US" dirty="0" err="1"/>
              <a:t>Vastus</a:t>
            </a:r>
            <a:r>
              <a:rPr lang="en-US" dirty="0"/>
              <a:t> </a:t>
            </a:r>
            <a:r>
              <a:rPr lang="en-US" dirty="0" err="1"/>
              <a:t>medialis</a:t>
            </a:r>
            <a:endParaRPr lang="en-US" dirty="0"/>
          </a:p>
          <a:p>
            <a:pPr marL="342900" indent="-342900">
              <a:buFont typeface="+mj-lt"/>
              <a:buAutoNum type="arabicPeriod"/>
            </a:pPr>
            <a:r>
              <a:rPr lang="en-US" dirty="0"/>
              <a:t>Rectus femoris *</a:t>
            </a:r>
          </a:p>
          <a:p>
            <a:pPr marL="342900" indent="-342900">
              <a:buFont typeface="+mj-lt"/>
              <a:buAutoNum type="arabicPeriod"/>
            </a:pPr>
            <a:endParaRPr lang="en-US" dirty="0"/>
          </a:p>
          <a:p>
            <a:r>
              <a:rPr lang="en-US" dirty="0"/>
              <a:t>1 – 3 originate on the pelvis and attach to the patella tendon. They all assist in extension of the knee</a:t>
            </a:r>
          </a:p>
          <a:p>
            <a:endParaRPr lang="en-US" dirty="0"/>
          </a:p>
          <a:p>
            <a:r>
              <a:rPr lang="en-US" dirty="0"/>
              <a:t>The rectus </a:t>
            </a:r>
            <a:r>
              <a:rPr lang="en-US" dirty="0" err="1"/>
              <a:t>femoris</a:t>
            </a:r>
            <a:r>
              <a:rPr lang="en-US" dirty="0"/>
              <a:t> also originates on the pelvis but additionally crosses the knee joint through the </a:t>
            </a:r>
            <a:r>
              <a:rPr lang="en-US" dirty="0" err="1"/>
              <a:t>quadratus</a:t>
            </a:r>
            <a:r>
              <a:rPr lang="en-US" dirty="0"/>
              <a:t> </a:t>
            </a:r>
            <a:r>
              <a:rPr lang="en-US" dirty="0" err="1"/>
              <a:t>femoris</a:t>
            </a:r>
            <a:r>
              <a:rPr lang="en-US" dirty="0"/>
              <a:t> tendon meaning it crosses over two joints, it can extend the lower leg at the knee and also flex the leg at the hip.</a:t>
            </a:r>
          </a:p>
          <a:p>
            <a:endParaRPr lang="en-US" dirty="0"/>
          </a:p>
          <a:p>
            <a:r>
              <a:rPr lang="en-US" dirty="0"/>
              <a:t>Strong quadriceps protect the knee joint.</a:t>
            </a:r>
          </a:p>
          <a:p>
            <a:endParaRPr lang="en-US" dirty="0"/>
          </a:p>
          <a:p>
            <a:endParaRPr lang="en-US" dirty="0"/>
          </a:p>
          <a:p>
            <a:endParaRPr lang="en-US" dirty="0"/>
          </a:p>
        </p:txBody>
      </p:sp>
      <p:sp>
        <p:nvSpPr>
          <p:cNvPr id="15" name="TextBox 14"/>
          <p:cNvSpPr txBox="1"/>
          <p:nvPr/>
        </p:nvSpPr>
        <p:spPr>
          <a:xfrm>
            <a:off x="352778" y="274638"/>
            <a:ext cx="293512" cy="369332"/>
          </a:xfrm>
          <a:prstGeom prst="rect">
            <a:avLst/>
          </a:prstGeom>
          <a:noFill/>
        </p:spPr>
        <p:txBody>
          <a:bodyPr wrap="square" rtlCol="0">
            <a:spAutoFit/>
          </a:bodyPr>
          <a:lstStyle/>
          <a:p>
            <a:r>
              <a:rPr lang="en-US" dirty="0"/>
              <a:t>1</a:t>
            </a:r>
          </a:p>
        </p:txBody>
      </p:sp>
      <p:sp>
        <p:nvSpPr>
          <p:cNvPr id="16" name="TextBox 15"/>
          <p:cNvSpPr txBox="1"/>
          <p:nvPr/>
        </p:nvSpPr>
        <p:spPr>
          <a:xfrm>
            <a:off x="386645" y="2215446"/>
            <a:ext cx="293512" cy="369332"/>
          </a:xfrm>
          <a:prstGeom prst="rect">
            <a:avLst/>
          </a:prstGeom>
          <a:noFill/>
        </p:spPr>
        <p:txBody>
          <a:bodyPr wrap="square" rtlCol="0">
            <a:spAutoFit/>
          </a:bodyPr>
          <a:lstStyle/>
          <a:p>
            <a:r>
              <a:rPr lang="en-US" dirty="0"/>
              <a:t>2</a:t>
            </a:r>
          </a:p>
        </p:txBody>
      </p:sp>
      <p:sp>
        <p:nvSpPr>
          <p:cNvPr id="17" name="TextBox 16"/>
          <p:cNvSpPr txBox="1"/>
          <p:nvPr/>
        </p:nvSpPr>
        <p:spPr>
          <a:xfrm>
            <a:off x="392290" y="4166482"/>
            <a:ext cx="293512" cy="369332"/>
          </a:xfrm>
          <a:prstGeom prst="rect">
            <a:avLst/>
          </a:prstGeom>
          <a:noFill/>
        </p:spPr>
        <p:txBody>
          <a:bodyPr wrap="square" rtlCol="0">
            <a:spAutoFit/>
          </a:bodyPr>
          <a:lstStyle/>
          <a:p>
            <a:r>
              <a:rPr lang="en-US" dirty="0"/>
              <a:t>3</a:t>
            </a:r>
          </a:p>
        </p:txBody>
      </p:sp>
      <p:sp>
        <p:nvSpPr>
          <p:cNvPr id="18" name="TextBox 17"/>
          <p:cNvSpPr txBox="1"/>
          <p:nvPr/>
        </p:nvSpPr>
        <p:spPr>
          <a:xfrm>
            <a:off x="6685845" y="459304"/>
            <a:ext cx="293512"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92517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33"/>
            <a:ext cx="8229600" cy="649111"/>
          </a:xfrm>
        </p:spPr>
        <p:txBody>
          <a:bodyPr>
            <a:normAutofit fontScale="90000"/>
          </a:bodyPr>
          <a:lstStyle/>
          <a:p>
            <a:r>
              <a:rPr lang="en-US" dirty="0"/>
              <a:t>Hamstrings</a:t>
            </a:r>
          </a:p>
        </p:txBody>
      </p:sp>
      <p:pic>
        <p:nvPicPr>
          <p:cNvPr id="4" name="Content Placeholder 3" descr="hs 1.png"/>
          <p:cNvPicPr>
            <a:picLocks noGrp="1" noChangeAspect="1"/>
          </p:cNvPicPr>
          <p:nvPr>
            <p:ph idx="1"/>
          </p:nvPr>
        </p:nvPicPr>
        <p:blipFill>
          <a:blip r:embed="rId2">
            <a:extLst>
              <a:ext uri="{28A0092B-C50C-407E-A947-70E740481C1C}">
                <a14:useLocalDpi xmlns:a14="http://schemas.microsoft.com/office/drawing/2010/main" val="0"/>
              </a:ext>
            </a:extLst>
          </a:blip>
          <a:srcRect t="-1497" b="-1497"/>
          <a:stretch>
            <a:fillRect/>
          </a:stretch>
        </p:blipFill>
        <p:spPr>
          <a:xfrm>
            <a:off x="141111" y="911085"/>
            <a:ext cx="2638779" cy="2717784"/>
          </a:xfrm>
        </p:spPr>
      </p:pic>
      <p:pic>
        <p:nvPicPr>
          <p:cNvPr id="5" name="Picture 4" descr="hs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973" y="952398"/>
            <a:ext cx="2676471" cy="2676471"/>
          </a:xfrm>
          <a:prstGeom prst="rect">
            <a:avLst/>
          </a:prstGeom>
        </p:spPr>
      </p:pic>
      <p:pic>
        <p:nvPicPr>
          <p:cNvPr id="6" name="Picture 5" descr="Hs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577" y="911085"/>
            <a:ext cx="2556423" cy="2556423"/>
          </a:xfrm>
          <a:prstGeom prst="rect">
            <a:avLst/>
          </a:prstGeom>
        </p:spPr>
      </p:pic>
      <p:sp>
        <p:nvSpPr>
          <p:cNvPr id="8" name="TextBox 7"/>
          <p:cNvSpPr txBox="1"/>
          <p:nvPr/>
        </p:nvSpPr>
        <p:spPr>
          <a:xfrm>
            <a:off x="141111" y="3852333"/>
            <a:ext cx="8890000" cy="369332"/>
          </a:xfrm>
          <a:prstGeom prst="rect">
            <a:avLst/>
          </a:prstGeom>
          <a:noFill/>
        </p:spPr>
        <p:txBody>
          <a:bodyPr wrap="square" rtlCol="0">
            <a:spAutoFit/>
          </a:bodyPr>
          <a:lstStyle/>
          <a:p>
            <a:r>
              <a:rPr lang="en-US" dirty="0"/>
              <a:t>    Semimembranosus                             Semitendinosus			      Biceps </a:t>
            </a:r>
            <a:r>
              <a:rPr lang="en-US" dirty="0" err="1"/>
              <a:t>femoris</a:t>
            </a:r>
            <a:endParaRPr lang="en-US" dirty="0"/>
          </a:p>
        </p:txBody>
      </p:sp>
      <p:sp>
        <p:nvSpPr>
          <p:cNvPr id="9" name="TextBox 8"/>
          <p:cNvSpPr txBox="1"/>
          <p:nvPr/>
        </p:nvSpPr>
        <p:spPr>
          <a:xfrm>
            <a:off x="457200" y="4357344"/>
            <a:ext cx="8229600" cy="2369880"/>
          </a:xfrm>
          <a:prstGeom prst="rect">
            <a:avLst/>
          </a:prstGeom>
          <a:noFill/>
        </p:spPr>
        <p:txBody>
          <a:bodyPr wrap="square" rtlCol="0">
            <a:spAutoFit/>
          </a:bodyPr>
          <a:lstStyle/>
          <a:p>
            <a:r>
              <a:rPr lang="en-US" sz="1600" dirty="0"/>
              <a:t>Collectively the hamstrings flex the knee joint as they cross the knee and insert into the tibia &amp; fibula. The semimembranosus &amp; semitendinosus also help to medially rotate the leg at the hip.</a:t>
            </a:r>
          </a:p>
          <a:p>
            <a:endParaRPr lang="en-US" sz="1600" dirty="0"/>
          </a:p>
          <a:p>
            <a:r>
              <a:rPr lang="en-US" sz="1600" dirty="0"/>
              <a:t>Because they all originate from the </a:t>
            </a:r>
            <a:r>
              <a:rPr lang="en-US" sz="1600" dirty="0" err="1"/>
              <a:t>ischial</a:t>
            </a:r>
            <a:r>
              <a:rPr lang="en-US" sz="1600" dirty="0"/>
              <a:t> </a:t>
            </a:r>
            <a:r>
              <a:rPr lang="en-US" sz="1600" dirty="0" err="1"/>
              <a:t>tuberosities</a:t>
            </a:r>
            <a:r>
              <a:rPr lang="en-US" sz="1600" dirty="0"/>
              <a:t> of the hip bone (aka the ‘sitting bones’) when tight they can inhibit forward bending; this is because the pelvis must be able to rotate anteriorly (forwards) so the whole spine can move as one length, and when the hamstrings are tight this becomes impossible often creating excessive pressure in the lower back region.</a:t>
            </a:r>
          </a:p>
          <a:p>
            <a:endParaRPr lang="en-US" dirty="0"/>
          </a:p>
          <a:p>
            <a:endParaRPr lang="en-US" dirty="0"/>
          </a:p>
        </p:txBody>
      </p:sp>
    </p:spTree>
    <p:extLst>
      <p:ext uri="{BB962C8B-B14F-4D97-AF65-F5344CB8AC3E}">
        <p14:creationId xmlns:p14="http://schemas.microsoft.com/office/powerpoint/2010/main" val="187844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222"/>
            <a:ext cx="8229600" cy="606778"/>
          </a:xfrm>
        </p:spPr>
        <p:txBody>
          <a:bodyPr>
            <a:normAutofit fontScale="90000"/>
          </a:bodyPr>
          <a:lstStyle/>
          <a:p>
            <a:r>
              <a:rPr lang="en-US" dirty="0"/>
              <a:t>Adductors</a:t>
            </a:r>
          </a:p>
        </p:txBody>
      </p:sp>
      <p:pic>
        <p:nvPicPr>
          <p:cNvPr id="4" name="Content Placeholder 3" descr="adduct 1.pn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a:xfrm>
            <a:off x="3287888" y="1566332"/>
            <a:ext cx="2719788" cy="1495779"/>
          </a:xfrm>
        </p:spPr>
      </p:pic>
      <p:pic>
        <p:nvPicPr>
          <p:cNvPr id="5" name="Picture 4" descr="Adduct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81" y="1016000"/>
            <a:ext cx="2448607" cy="2448607"/>
          </a:xfrm>
          <a:prstGeom prst="rect">
            <a:avLst/>
          </a:prstGeom>
        </p:spPr>
      </p:pic>
      <p:pic>
        <p:nvPicPr>
          <p:cNvPr id="6" name="Picture 5" descr="Adduct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443" y="917222"/>
            <a:ext cx="2652889" cy="2652889"/>
          </a:xfrm>
          <a:prstGeom prst="rect">
            <a:avLst/>
          </a:prstGeom>
        </p:spPr>
      </p:pic>
      <p:sp>
        <p:nvSpPr>
          <p:cNvPr id="7" name="TextBox 6"/>
          <p:cNvSpPr txBox="1"/>
          <p:nvPr/>
        </p:nvSpPr>
        <p:spPr>
          <a:xfrm>
            <a:off x="712281" y="3824111"/>
            <a:ext cx="7867275" cy="2308324"/>
          </a:xfrm>
          <a:prstGeom prst="rect">
            <a:avLst/>
          </a:prstGeom>
          <a:noFill/>
        </p:spPr>
        <p:txBody>
          <a:bodyPr wrap="square" rtlCol="0">
            <a:spAutoFit/>
          </a:bodyPr>
          <a:lstStyle/>
          <a:p>
            <a:r>
              <a:rPr lang="en-US" dirty="0"/>
              <a:t>Collectively the adductor muscles originate near the pubis and insert into the medial femur. They adduct legs (draw them inwards) and assist with medial rotation.</a:t>
            </a:r>
          </a:p>
          <a:p>
            <a:endParaRPr lang="en-US" dirty="0"/>
          </a:p>
          <a:p>
            <a:r>
              <a:rPr lang="en-US" dirty="0"/>
              <a:t>When tight they reduce our ability to work in spread leg poses or cross legged poses and because one of the adductors, the adductor </a:t>
            </a:r>
            <a:r>
              <a:rPr lang="en-US" dirty="0" err="1"/>
              <a:t>magnus</a:t>
            </a:r>
            <a:r>
              <a:rPr lang="en-US" dirty="0"/>
              <a:t>, attaches to the  </a:t>
            </a:r>
            <a:r>
              <a:rPr lang="en-US" dirty="0" err="1"/>
              <a:t>ischial</a:t>
            </a:r>
            <a:r>
              <a:rPr lang="en-US" dirty="0"/>
              <a:t> </a:t>
            </a:r>
            <a:r>
              <a:rPr lang="en-US" dirty="0" err="1"/>
              <a:t>tuberosities</a:t>
            </a:r>
            <a:r>
              <a:rPr lang="en-US" dirty="0"/>
              <a:t> (like the hamstrings) when tight it also inhibits forward bending.</a:t>
            </a:r>
          </a:p>
        </p:txBody>
      </p:sp>
      <p:sp>
        <p:nvSpPr>
          <p:cNvPr id="8" name="TextBox 7"/>
          <p:cNvSpPr txBox="1"/>
          <p:nvPr/>
        </p:nvSpPr>
        <p:spPr>
          <a:xfrm>
            <a:off x="6547556" y="559221"/>
            <a:ext cx="2252133" cy="276999"/>
          </a:xfrm>
          <a:prstGeom prst="rect">
            <a:avLst/>
          </a:prstGeom>
          <a:noFill/>
        </p:spPr>
        <p:txBody>
          <a:bodyPr wrap="square" rtlCol="0">
            <a:spAutoFit/>
          </a:bodyPr>
          <a:lstStyle/>
          <a:p>
            <a:r>
              <a:rPr lang="en-US" sz="1200" dirty="0"/>
              <a:t>Adductor </a:t>
            </a:r>
            <a:r>
              <a:rPr lang="en-US" sz="1200" dirty="0" err="1"/>
              <a:t>magnus</a:t>
            </a:r>
            <a:endParaRPr lang="en-US" sz="1200" dirty="0"/>
          </a:p>
        </p:txBody>
      </p:sp>
    </p:spTree>
    <p:extLst>
      <p:ext uri="{BB962C8B-B14F-4D97-AF65-F5344CB8AC3E}">
        <p14:creationId xmlns:p14="http://schemas.microsoft.com/office/powerpoint/2010/main" val="1710849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229600" cy="501473"/>
          </a:xfrm>
        </p:spPr>
        <p:txBody>
          <a:bodyPr>
            <a:normAutofit fontScale="90000"/>
          </a:bodyPr>
          <a:lstStyle/>
          <a:p>
            <a:r>
              <a:rPr lang="en-US" dirty="0"/>
              <a:t>The </a:t>
            </a:r>
            <a:r>
              <a:rPr lang="en-US" dirty="0" err="1"/>
              <a:t>gracilis</a:t>
            </a:r>
            <a:r>
              <a:rPr lang="en-US" dirty="0"/>
              <a:t> and </a:t>
            </a:r>
            <a:r>
              <a:rPr lang="en-US" dirty="0" err="1"/>
              <a:t>sartorius</a:t>
            </a:r>
            <a:endParaRPr lang="en-US" dirty="0"/>
          </a:p>
        </p:txBody>
      </p:sp>
      <p:pic>
        <p:nvPicPr>
          <p:cNvPr id="4" name="Content Placeholder 3" descr="gracilis.pn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a:xfrm>
            <a:off x="457200" y="776111"/>
            <a:ext cx="4387576" cy="2412998"/>
          </a:xfrm>
        </p:spPr>
      </p:pic>
      <p:pic>
        <p:nvPicPr>
          <p:cNvPr id="5" name="Picture 4" descr="sartori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776111"/>
            <a:ext cx="2412999" cy="2412999"/>
          </a:xfrm>
          <a:prstGeom prst="rect">
            <a:avLst/>
          </a:prstGeom>
        </p:spPr>
      </p:pic>
      <p:sp>
        <p:nvSpPr>
          <p:cNvPr id="6" name="TextBox 5"/>
          <p:cNvSpPr txBox="1"/>
          <p:nvPr/>
        </p:nvSpPr>
        <p:spPr>
          <a:xfrm>
            <a:off x="818444" y="3245555"/>
            <a:ext cx="3414889" cy="2862323"/>
          </a:xfrm>
          <a:prstGeom prst="rect">
            <a:avLst/>
          </a:prstGeom>
          <a:noFill/>
        </p:spPr>
        <p:txBody>
          <a:bodyPr wrap="square" rtlCol="0">
            <a:spAutoFit/>
          </a:bodyPr>
          <a:lstStyle/>
          <a:p>
            <a:r>
              <a:rPr lang="en-US" dirty="0"/>
              <a:t>The </a:t>
            </a:r>
            <a:r>
              <a:rPr lang="en-US" b="1" dirty="0" err="1"/>
              <a:t>gracilis</a:t>
            </a:r>
            <a:r>
              <a:rPr lang="en-US" dirty="0"/>
              <a:t> has its origin at the pubis and inserts into the medial tibia, working across the hip and knee joints.</a:t>
            </a:r>
          </a:p>
          <a:p>
            <a:endParaRPr lang="en-US" dirty="0"/>
          </a:p>
          <a:p>
            <a:r>
              <a:rPr lang="en-US" dirty="0"/>
              <a:t>It helps to flex the knee, medially rotate the leg at the hip and weakly adducts the leg at the hip.</a:t>
            </a:r>
          </a:p>
          <a:p>
            <a:endParaRPr lang="en-US" dirty="0"/>
          </a:p>
          <a:p>
            <a:endParaRPr lang="en-US" dirty="0"/>
          </a:p>
        </p:txBody>
      </p:sp>
      <p:sp>
        <p:nvSpPr>
          <p:cNvPr id="7" name="TextBox 6"/>
          <p:cNvSpPr txBox="1"/>
          <p:nvPr/>
        </p:nvSpPr>
        <p:spPr>
          <a:xfrm>
            <a:off x="4971776" y="3189110"/>
            <a:ext cx="3480780" cy="3693319"/>
          </a:xfrm>
          <a:prstGeom prst="rect">
            <a:avLst/>
          </a:prstGeom>
          <a:noFill/>
        </p:spPr>
        <p:txBody>
          <a:bodyPr wrap="square" rtlCol="0">
            <a:spAutoFit/>
          </a:bodyPr>
          <a:lstStyle/>
          <a:p>
            <a:r>
              <a:rPr lang="en-US" dirty="0"/>
              <a:t>The</a:t>
            </a:r>
            <a:r>
              <a:rPr lang="en-US" b="1" dirty="0"/>
              <a:t> </a:t>
            </a:r>
            <a:r>
              <a:rPr lang="en-US" b="1" dirty="0" err="1"/>
              <a:t>sartorius</a:t>
            </a:r>
            <a:r>
              <a:rPr lang="en-US" b="1" dirty="0"/>
              <a:t>  </a:t>
            </a:r>
            <a:r>
              <a:rPr lang="en-US" dirty="0"/>
              <a:t>has its origin at the anterior superior (front, top) iliac crest and inserts into the medial tibia and also crosses both the hip and knee joint.</a:t>
            </a:r>
          </a:p>
          <a:p>
            <a:endParaRPr lang="en-US" dirty="0"/>
          </a:p>
          <a:p>
            <a:r>
              <a:rPr lang="en-US" dirty="0"/>
              <a:t>However whilst it also flexes the knee joint, it laterally rotates and abducts the leg at the hip joint. </a:t>
            </a:r>
          </a:p>
          <a:p>
            <a:endParaRPr lang="en-US" dirty="0"/>
          </a:p>
          <a:p>
            <a:r>
              <a:rPr lang="en-US" dirty="0"/>
              <a:t>When the knee is flexed it can assist with medial rotation at the hip</a:t>
            </a:r>
          </a:p>
        </p:txBody>
      </p:sp>
    </p:spTree>
    <p:extLst>
      <p:ext uri="{BB962C8B-B14F-4D97-AF65-F5344CB8AC3E}">
        <p14:creationId xmlns:p14="http://schemas.microsoft.com/office/powerpoint/2010/main" val="102428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0251"/>
          </a:xfrm>
        </p:spPr>
        <p:txBody>
          <a:bodyPr>
            <a:normAutofit fontScale="90000"/>
          </a:bodyPr>
          <a:lstStyle/>
          <a:p>
            <a:r>
              <a:rPr lang="en-US" dirty="0" err="1"/>
              <a:t>Iliopsoas</a:t>
            </a:r>
            <a:r>
              <a:rPr lang="en-US" dirty="0"/>
              <a:t> Muscle</a:t>
            </a:r>
          </a:p>
        </p:txBody>
      </p:sp>
      <p:pic>
        <p:nvPicPr>
          <p:cNvPr id="4" name="Content Placeholder 3" descr="Illiacus.pn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a:xfrm>
            <a:off x="640645" y="1093083"/>
            <a:ext cx="3324578" cy="1828390"/>
          </a:xfrm>
        </p:spPr>
      </p:pic>
      <p:pic>
        <p:nvPicPr>
          <p:cNvPr id="5" name="Picture 4" descr="pso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7" y="3246028"/>
            <a:ext cx="3499556" cy="3499556"/>
          </a:xfrm>
          <a:prstGeom prst="rect">
            <a:avLst/>
          </a:prstGeom>
        </p:spPr>
      </p:pic>
      <p:sp>
        <p:nvSpPr>
          <p:cNvPr id="6" name="TextBox 5"/>
          <p:cNvSpPr txBox="1"/>
          <p:nvPr/>
        </p:nvSpPr>
        <p:spPr>
          <a:xfrm>
            <a:off x="4430889" y="1255889"/>
            <a:ext cx="3880555" cy="4801315"/>
          </a:xfrm>
          <a:prstGeom prst="rect">
            <a:avLst/>
          </a:prstGeom>
          <a:noFill/>
        </p:spPr>
        <p:txBody>
          <a:bodyPr wrap="square" rtlCol="0">
            <a:spAutoFit/>
          </a:bodyPr>
          <a:lstStyle/>
          <a:p>
            <a:r>
              <a:rPr lang="en-US" dirty="0"/>
              <a:t>This muscle is formed from the </a:t>
            </a:r>
            <a:r>
              <a:rPr lang="en-US" dirty="0" err="1"/>
              <a:t>iliacus</a:t>
            </a:r>
            <a:r>
              <a:rPr lang="en-US" dirty="0"/>
              <a:t> and the psoas muscles.</a:t>
            </a:r>
          </a:p>
          <a:p>
            <a:endParaRPr lang="en-US" dirty="0"/>
          </a:p>
          <a:p>
            <a:r>
              <a:rPr lang="en-US" dirty="0"/>
              <a:t>Together they flex the leg at the hip and when the insertion (i.e. the femur) is fixed they can flex the trunk &amp; pelvis forwards. They can medially rotate the leg at the hip and the psoas portion can also help to laterally flex the spine.</a:t>
            </a:r>
          </a:p>
          <a:p>
            <a:endParaRPr lang="en-US" dirty="0"/>
          </a:p>
          <a:p>
            <a:r>
              <a:rPr lang="en-US" dirty="0"/>
              <a:t>Often it is known as an emotional muscle because it can become tight when stressed. This is thought to be because this muscle would get us ready to run away when the fight or flight response has been activated. When tight it can create chronic back pain.</a:t>
            </a:r>
          </a:p>
        </p:txBody>
      </p:sp>
      <p:sp>
        <p:nvSpPr>
          <p:cNvPr id="7" name="TextBox 6"/>
          <p:cNvSpPr txBox="1"/>
          <p:nvPr/>
        </p:nvSpPr>
        <p:spPr>
          <a:xfrm>
            <a:off x="1919110" y="2876696"/>
            <a:ext cx="1354667" cy="369332"/>
          </a:xfrm>
          <a:prstGeom prst="rect">
            <a:avLst/>
          </a:prstGeom>
          <a:noFill/>
        </p:spPr>
        <p:txBody>
          <a:bodyPr wrap="square" rtlCol="0">
            <a:spAutoFit/>
          </a:bodyPr>
          <a:lstStyle/>
          <a:p>
            <a:r>
              <a:rPr lang="en-US" dirty="0" err="1"/>
              <a:t>Iliacus</a:t>
            </a:r>
            <a:endParaRPr lang="en-US" dirty="0"/>
          </a:p>
        </p:txBody>
      </p:sp>
      <p:sp>
        <p:nvSpPr>
          <p:cNvPr id="8" name="TextBox 7"/>
          <p:cNvSpPr txBox="1"/>
          <p:nvPr/>
        </p:nvSpPr>
        <p:spPr>
          <a:xfrm>
            <a:off x="1622777" y="6488668"/>
            <a:ext cx="1651000" cy="369332"/>
          </a:xfrm>
          <a:prstGeom prst="rect">
            <a:avLst/>
          </a:prstGeom>
          <a:noFill/>
        </p:spPr>
        <p:txBody>
          <a:bodyPr wrap="square" rtlCol="0">
            <a:spAutoFit/>
          </a:bodyPr>
          <a:lstStyle/>
          <a:p>
            <a:r>
              <a:rPr lang="en-US" dirty="0" err="1"/>
              <a:t>PsoasMajor</a:t>
            </a:r>
            <a:endParaRPr lang="en-US" dirty="0"/>
          </a:p>
        </p:txBody>
      </p:sp>
    </p:spTree>
    <p:extLst>
      <p:ext uri="{BB962C8B-B14F-4D97-AF65-F5344CB8AC3E}">
        <p14:creationId xmlns:p14="http://schemas.microsoft.com/office/powerpoint/2010/main" val="390201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479"/>
            <a:ext cx="8229600" cy="411162"/>
          </a:xfrm>
        </p:spPr>
        <p:txBody>
          <a:bodyPr>
            <a:normAutofit fontScale="90000"/>
          </a:bodyPr>
          <a:lstStyle/>
          <a:p>
            <a:r>
              <a:rPr lang="en-US" dirty="0"/>
              <a:t>Gluteal Muscles</a:t>
            </a:r>
          </a:p>
        </p:txBody>
      </p:sp>
      <p:pic>
        <p:nvPicPr>
          <p:cNvPr id="4" name="Content Placeholder 3" descr="glut min.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0" y="902582"/>
            <a:ext cx="3529629" cy="2123722"/>
          </a:xfrm>
        </p:spPr>
      </p:pic>
      <p:pic>
        <p:nvPicPr>
          <p:cNvPr id="5" name="Picture 4" descr="glut 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967" y="902582"/>
            <a:ext cx="2123722" cy="2123722"/>
          </a:xfrm>
          <a:prstGeom prst="rect">
            <a:avLst/>
          </a:prstGeom>
        </p:spPr>
      </p:pic>
      <p:pic>
        <p:nvPicPr>
          <p:cNvPr id="6" name="Picture 5" descr="glut ma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9629" y="902582"/>
            <a:ext cx="2003777" cy="2003777"/>
          </a:xfrm>
          <a:prstGeom prst="rect">
            <a:avLst/>
          </a:prstGeom>
        </p:spPr>
      </p:pic>
      <p:sp>
        <p:nvSpPr>
          <p:cNvPr id="7" name="TextBox 6"/>
          <p:cNvSpPr txBox="1"/>
          <p:nvPr/>
        </p:nvSpPr>
        <p:spPr>
          <a:xfrm>
            <a:off x="457201" y="3838222"/>
            <a:ext cx="8130822" cy="3693319"/>
          </a:xfrm>
          <a:prstGeom prst="rect">
            <a:avLst/>
          </a:prstGeom>
          <a:noFill/>
        </p:spPr>
        <p:txBody>
          <a:bodyPr wrap="square" rtlCol="0">
            <a:spAutoFit/>
          </a:bodyPr>
          <a:lstStyle/>
          <a:p>
            <a:r>
              <a:rPr lang="en-US" dirty="0"/>
              <a:t>The </a:t>
            </a:r>
            <a:r>
              <a:rPr lang="en-US" dirty="0" err="1"/>
              <a:t>gluteals</a:t>
            </a:r>
            <a:r>
              <a:rPr lang="en-US" dirty="0"/>
              <a:t> are the large buttock muscles which attach to hip bone and into the femur. </a:t>
            </a:r>
          </a:p>
          <a:p>
            <a:endParaRPr lang="en-US" dirty="0"/>
          </a:p>
          <a:p>
            <a:r>
              <a:rPr lang="en-US" dirty="0"/>
              <a:t>The gluteus </a:t>
            </a:r>
            <a:r>
              <a:rPr lang="en-US" dirty="0" err="1"/>
              <a:t>minumus</a:t>
            </a:r>
            <a:r>
              <a:rPr lang="en-US" dirty="0"/>
              <a:t> and </a:t>
            </a:r>
            <a:r>
              <a:rPr lang="en-US" dirty="0" err="1"/>
              <a:t>maximus</a:t>
            </a:r>
            <a:r>
              <a:rPr lang="en-US" dirty="0"/>
              <a:t> work together to create extension, abduction and lateral rotation of the leg at the hip whereas the gluteus medius also abducts the leg but medially rotates the leg at the hip joint.</a:t>
            </a:r>
          </a:p>
          <a:p>
            <a:endParaRPr lang="en-US" dirty="0"/>
          </a:p>
          <a:p>
            <a:r>
              <a:rPr lang="en-US" dirty="0"/>
              <a:t>Thankfully, whatever the movement, generally they are simply referred to as the gluteus muscles or ‘</a:t>
            </a:r>
            <a:r>
              <a:rPr lang="en-US" dirty="0" err="1"/>
              <a:t>glutes</a:t>
            </a:r>
            <a:r>
              <a:rPr lang="en-US" dirty="0"/>
              <a:t>’.</a:t>
            </a:r>
          </a:p>
          <a:p>
            <a:endParaRPr lang="en-US" dirty="0"/>
          </a:p>
          <a:p>
            <a:endParaRPr lang="en-US" dirty="0"/>
          </a:p>
          <a:p>
            <a:endParaRPr lang="en-US" dirty="0"/>
          </a:p>
          <a:p>
            <a:endParaRPr lang="en-US" dirty="0"/>
          </a:p>
        </p:txBody>
      </p:sp>
      <p:sp>
        <p:nvSpPr>
          <p:cNvPr id="8" name="TextBox 7"/>
          <p:cNvSpPr txBox="1"/>
          <p:nvPr/>
        </p:nvSpPr>
        <p:spPr>
          <a:xfrm>
            <a:off x="225778" y="3273778"/>
            <a:ext cx="8579555" cy="369332"/>
          </a:xfrm>
          <a:prstGeom prst="rect">
            <a:avLst/>
          </a:prstGeom>
          <a:noFill/>
        </p:spPr>
        <p:txBody>
          <a:bodyPr wrap="square" rtlCol="0">
            <a:spAutoFit/>
          </a:bodyPr>
          <a:lstStyle/>
          <a:p>
            <a:r>
              <a:rPr lang="en-US" dirty="0"/>
              <a:t>               Gluteus </a:t>
            </a:r>
            <a:r>
              <a:rPr lang="en-US" dirty="0" err="1"/>
              <a:t>Minimus</a:t>
            </a:r>
            <a:r>
              <a:rPr lang="en-US" dirty="0"/>
              <a:t>                  Gluteus Maximus                      Gluteus </a:t>
            </a:r>
            <a:r>
              <a:rPr lang="en-US" dirty="0" err="1"/>
              <a:t>Medius</a:t>
            </a:r>
            <a:endParaRPr lang="en-US" dirty="0"/>
          </a:p>
        </p:txBody>
      </p:sp>
    </p:spTree>
    <p:extLst>
      <p:ext uri="{BB962C8B-B14F-4D97-AF65-F5344CB8AC3E}">
        <p14:creationId xmlns:p14="http://schemas.microsoft.com/office/powerpoint/2010/main" val="1904584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Tensor Fascia Latae</a:t>
            </a:r>
          </a:p>
        </p:txBody>
      </p:sp>
      <p:pic>
        <p:nvPicPr>
          <p:cNvPr id="4" name="Content Placeholder 3" descr="TFL.png"/>
          <p:cNvPicPr>
            <a:picLocks noGrp="1" noChangeAspect="1"/>
          </p:cNvPicPr>
          <p:nvPr>
            <p:ph idx="1"/>
          </p:nvPr>
        </p:nvPicPr>
        <p:blipFill>
          <a:blip r:embed="rId2">
            <a:extLst>
              <a:ext uri="{28A0092B-C50C-407E-A947-70E740481C1C}">
                <a14:useLocalDpi xmlns:a14="http://schemas.microsoft.com/office/drawing/2010/main" val="0"/>
              </a:ext>
            </a:extLst>
          </a:blip>
          <a:srcRect l="-40923" r="-40923"/>
          <a:stretch>
            <a:fillRect/>
          </a:stretch>
        </p:blipFill>
        <p:spPr>
          <a:xfrm>
            <a:off x="-1701800" y="1600200"/>
            <a:ext cx="6739467" cy="3987800"/>
          </a:xfrm>
        </p:spPr>
      </p:pic>
      <p:sp>
        <p:nvSpPr>
          <p:cNvPr id="5" name="TextBox 4"/>
          <p:cNvSpPr txBox="1"/>
          <p:nvPr/>
        </p:nvSpPr>
        <p:spPr>
          <a:xfrm>
            <a:off x="3513668" y="1834443"/>
            <a:ext cx="4656666" cy="3693319"/>
          </a:xfrm>
          <a:prstGeom prst="rect">
            <a:avLst/>
          </a:prstGeom>
          <a:noFill/>
        </p:spPr>
        <p:txBody>
          <a:bodyPr wrap="square" rtlCol="0">
            <a:spAutoFit/>
          </a:bodyPr>
          <a:lstStyle/>
          <a:p>
            <a:r>
              <a:rPr lang="en-US" dirty="0"/>
              <a:t>The </a:t>
            </a:r>
            <a:r>
              <a:rPr lang="en-US" b="1" dirty="0"/>
              <a:t>Tensor Fascia </a:t>
            </a:r>
            <a:r>
              <a:rPr lang="en-US" b="1" dirty="0" err="1"/>
              <a:t>Latae</a:t>
            </a:r>
            <a:r>
              <a:rPr lang="en-US" b="1" dirty="0"/>
              <a:t> </a:t>
            </a:r>
            <a:r>
              <a:rPr lang="en-US" dirty="0"/>
              <a:t>is located on the anterolateral (front side) of the thigh crossing the hip and knee joint.</a:t>
            </a:r>
          </a:p>
          <a:p>
            <a:endParaRPr lang="en-US" dirty="0"/>
          </a:p>
          <a:p>
            <a:r>
              <a:rPr lang="en-US" dirty="0"/>
              <a:t>Its origin is at the iliac crest and it inserts into the </a:t>
            </a:r>
            <a:r>
              <a:rPr lang="en-US" dirty="0" err="1"/>
              <a:t>iliotibial</a:t>
            </a:r>
            <a:r>
              <a:rPr lang="en-US" dirty="0"/>
              <a:t> tract at the side of the tibia.</a:t>
            </a:r>
          </a:p>
          <a:p>
            <a:endParaRPr lang="en-US" dirty="0"/>
          </a:p>
          <a:p>
            <a:r>
              <a:rPr lang="en-US" dirty="0"/>
              <a:t>It assists extension of the lower leg at the knee.</a:t>
            </a:r>
          </a:p>
          <a:p>
            <a:endParaRPr lang="en-US" dirty="0"/>
          </a:p>
          <a:p>
            <a:r>
              <a:rPr lang="en-US" dirty="0"/>
              <a:t>It also flexes, medially rotates and abducts the leg at the hip.</a:t>
            </a:r>
          </a:p>
          <a:p>
            <a:endParaRPr lang="en-US" dirty="0"/>
          </a:p>
          <a:p>
            <a:endParaRPr lang="en-US" dirty="0"/>
          </a:p>
        </p:txBody>
      </p:sp>
    </p:spTree>
    <p:extLst>
      <p:ext uri="{BB962C8B-B14F-4D97-AF65-F5344CB8AC3E}">
        <p14:creationId xmlns:p14="http://schemas.microsoft.com/office/powerpoint/2010/main" val="3203860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1473"/>
          </a:xfrm>
        </p:spPr>
        <p:txBody>
          <a:bodyPr>
            <a:normAutofit fontScale="90000"/>
          </a:bodyPr>
          <a:lstStyle/>
          <a:p>
            <a:r>
              <a:rPr lang="en-US" dirty="0"/>
              <a:t>Flexion &amp; extension at the hip</a:t>
            </a:r>
          </a:p>
        </p:txBody>
      </p:sp>
      <p:pic>
        <p:nvPicPr>
          <p:cNvPr id="4" name="flex ext leg at hip.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925337" y="1106312"/>
            <a:ext cx="3070577" cy="3070577"/>
          </a:xfrm>
        </p:spPr>
      </p:pic>
      <p:pic>
        <p:nvPicPr>
          <p:cNvPr id="5" name="flex and ext hip 2.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09444" y="1106312"/>
            <a:ext cx="3070577" cy="3070577"/>
          </a:xfrm>
          <a:prstGeom prst="rect">
            <a:avLst/>
          </a:prstGeom>
        </p:spPr>
      </p:pic>
      <p:sp>
        <p:nvSpPr>
          <p:cNvPr id="6" name="TextBox 5"/>
          <p:cNvSpPr txBox="1"/>
          <p:nvPr/>
        </p:nvSpPr>
        <p:spPr>
          <a:xfrm>
            <a:off x="925337" y="4699000"/>
            <a:ext cx="3547885" cy="2031325"/>
          </a:xfrm>
          <a:prstGeom prst="rect">
            <a:avLst/>
          </a:prstGeom>
          <a:noFill/>
        </p:spPr>
        <p:txBody>
          <a:bodyPr wrap="square" rtlCol="0">
            <a:spAutoFit/>
          </a:bodyPr>
          <a:lstStyle/>
          <a:p>
            <a:r>
              <a:rPr lang="en-US" b="1" dirty="0"/>
              <a:t>Flexors of leg at the hips:</a:t>
            </a:r>
          </a:p>
          <a:p>
            <a:endParaRPr lang="en-US" dirty="0"/>
          </a:p>
          <a:p>
            <a:r>
              <a:rPr lang="en-US" dirty="0" err="1"/>
              <a:t>Iliopsoas</a:t>
            </a:r>
            <a:endParaRPr lang="en-US" dirty="0"/>
          </a:p>
          <a:p>
            <a:r>
              <a:rPr lang="en-US" dirty="0"/>
              <a:t>Adductors</a:t>
            </a:r>
          </a:p>
          <a:p>
            <a:r>
              <a:rPr lang="en-US" dirty="0"/>
              <a:t>Rectus </a:t>
            </a:r>
            <a:r>
              <a:rPr lang="en-US" dirty="0" err="1"/>
              <a:t>Femoris</a:t>
            </a:r>
            <a:endParaRPr lang="en-US" dirty="0"/>
          </a:p>
          <a:p>
            <a:r>
              <a:rPr lang="en-US" dirty="0"/>
              <a:t>Sartorius</a:t>
            </a:r>
          </a:p>
          <a:p>
            <a:r>
              <a:rPr lang="en-US" dirty="0"/>
              <a:t>Tensor Fascia </a:t>
            </a:r>
            <a:r>
              <a:rPr lang="en-US" dirty="0" err="1"/>
              <a:t>Latae</a:t>
            </a:r>
            <a:endParaRPr lang="en-US" dirty="0"/>
          </a:p>
        </p:txBody>
      </p:sp>
      <p:sp>
        <p:nvSpPr>
          <p:cNvPr id="7" name="TextBox 6"/>
          <p:cNvSpPr txBox="1"/>
          <p:nvPr/>
        </p:nvSpPr>
        <p:spPr>
          <a:xfrm>
            <a:off x="5009444" y="4699000"/>
            <a:ext cx="2963334" cy="1200329"/>
          </a:xfrm>
          <a:prstGeom prst="rect">
            <a:avLst/>
          </a:prstGeom>
          <a:noFill/>
        </p:spPr>
        <p:txBody>
          <a:bodyPr wrap="square" rtlCol="0">
            <a:spAutoFit/>
          </a:bodyPr>
          <a:lstStyle/>
          <a:p>
            <a:r>
              <a:rPr lang="en-US" b="1" dirty="0"/>
              <a:t>Extensors of leg at the hips:</a:t>
            </a:r>
          </a:p>
          <a:p>
            <a:endParaRPr lang="en-US" dirty="0"/>
          </a:p>
          <a:p>
            <a:r>
              <a:rPr lang="en-US" dirty="0"/>
              <a:t>Hamstrings</a:t>
            </a:r>
          </a:p>
          <a:p>
            <a:r>
              <a:rPr lang="en-US" dirty="0"/>
              <a:t>Gluteus Maximus</a:t>
            </a:r>
          </a:p>
        </p:txBody>
      </p:sp>
      <p:sp>
        <p:nvSpPr>
          <p:cNvPr id="8" name="TextBox 7"/>
          <p:cNvSpPr txBox="1"/>
          <p:nvPr/>
        </p:nvSpPr>
        <p:spPr>
          <a:xfrm>
            <a:off x="4473222" y="5955774"/>
            <a:ext cx="4642555" cy="923330"/>
          </a:xfrm>
          <a:prstGeom prst="rect">
            <a:avLst/>
          </a:prstGeom>
          <a:noFill/>
        </p:spPr>
        <p:txBody>
          <a:bodyPr wrap="square" rtlCol="0">
            <a:spAutoFit/>
          </a:bodyPr>
          <a:lstStyle/>
          <a:p>
            <a:r>
              <a:rPr lang="en-US" dirty="0"/>
              <a:t>Note: The hamstrings also need strengthening as well as becoming more flexible</a:t>
            </a:r>
          </a:p>
          <a:p>
            <a:endParaRPr lang="en-US" b="1" dirty="0"/>
          </a:p>
        </p:txBody>
      </p:sp>
    </p:spTree>
    <p:extLst>
      <p:ext uri="{BB962C8B-B14F-4D97-AF65-F5344CB8AC3E}">
        <p14:creationId xmlns:p14="http://schemas.microsoft.com/office/powerpoint/2010/main" val="2498972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7175</TotalTime>
  <Words>1223</Words>
  <Application>Microsoft Macintosh PowerPoint</Application>
  <PresentationFormat>On-screen Show (4:3)</PresentationFormat>
  <Paragraphs>182</Paragraphs>
  <Slides>17</Slides>
  <Notes>1</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Muscles of the Hips, Knees, Ankles and Feet</vt:lpstr>
      <vt:lpstr>Quadriceps </vt:lpstr>
      <vt:lpstr>Hamstrings</vt:lpstr>
      <vt:lpstr>Adductors</vt:lpstr>
      <vt:lpstr>The gracilis and sartorius</vt:lpstr>
      <vt:lpstr>Iliopsoas Muscle</vt:lpstr>
      <vt:lpstr>Gluteal Muscles</vt:lpstr>
      <vt:lpstr>Tensor Fascia Latae</vt:lpstr>
      <vt:lpstr>Flexion &amp; extension at the hip</vt:lpstr>
      <vt:lpstr>Abductors &amp; Adductors of the hips</vt:lpstr>
      <vt:lpstr>External Hip Rotators (6)</vt:lpstr>
      <vt:lpstr>External &amp; Internal Rotators of the hip</vt:lpstr>
      <vt:lpstr>Calf Muscles</vt:lpstr>
      <vt:lpstr>Flexion &amp; Extension at the knee</vt:lpstr>
      <vt:lpstr>PowerPoint Presentation</vt:lpstr>
      <vt:lpstr>Movement at the ankle</vt:lpstr>
      <vt:lpstr>Inversion &amp; Eversion of the Foot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Muscles of the Hips, Legs and feet</dc:title>
  <dc:creator>sarah beck</dc:creator>
  <cp:lastModifiedBy>Sarah Beck</cp:lastModifiedBy>
  <cp:revision>50</cp:revision>
  <cp:lastPrinted>2017-11-10T09:29:54Z</cp:lastPrinted>
  <dcterms:created xsi:type="dcterms:W3CDTF">2012-04-16T18:31:40Z</dcterms:created>
  <dcterms:modified xsi:type="dcterms:W3CDTF">2021-02-01T15:50:15Z</dcterms:modified>
</cp:coreProperties>
</file>