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6805-760E-A847-A3B1-1FD2D62A983B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3EF57-4C81-6D45-B764-31BBA58FB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60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Breathing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D0D0D"/>
                </a:solidFill>
              </a:rPr>
              <a:t>&amp; the muscles of the respiratory system</a:t>
            </a:r>
          </a:p>
        </p:txBody>
      </p:sp>
      <p:pic>
        <p:nvPicPr>
          <p:cNvPr id="4" name="Picture 3" descr="bwy emble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60" y="1393940"/>
            <a:ext cx="733925" cy="10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222189"/>
          </a:xfrm>
        </p:spPr>
        <p:txBody>
          <a:bodyPr/>
          <a:lstStyle/>
          <a:p>
            <a:r>
              <a:rPr lang="en-US" sz="2800" dirty="0"/>
              <a:t>Basic breathing techniques enable our students to…..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Utilize the </a:t>
            </a:r>
            <a:r>
              <a:rPr lang="en-US" b="1" dirty="0">
                <a:solidFill>
                  <a:srgbClr val="000000"/>
                </a:solidFill>
              </a:rPr>
              <a:t>primary respiratory muscles </a:t>
            </a:r>
            <a:r>
              <a:rPr lang="en-US" dirty="0">
                <a:solidFill>
                  <a:schemeClr val="tx1"/>
                </a:solidFill>
              </a:rPr>
              <a:t>rather than the secondary muscles (more later) so breathing is efficient and does not cause strain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Become aware of the quality of the breath, noticing its pace, depth &amp; the different parts of the breath i.e. the puraka, rechaka &amp; kumbhaka (inhalation, exhalation &amp; retention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Recognize a relaxed effortless natural breath,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Gradually dismantle habitual patterns of dysfunction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Appreciate how a calm breath creates a calm mind and body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Gradually learn to witness without the need to control what is being observed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2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44071"/>
          </a:xfrm>
        </p:spPr>
        <p:txBody>
          <a:bodyPr/>
          <a:lstStyle/>
          <a:p>
            <a:r>
              <a:rPr lang="en-US" sz="2400" dirty="0"/>
              <a:t>Some special benefits of basic breathing practices: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30941"/>
            <a:ext cx="8042276" cy="49126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D0D0D"/>
                </a:solidFill>
              </a:rPr>
              <a:t>Removes accumulated tension in the neck, shoulders, jaw and face ~ good for all of us and great for headache/migraine sufferers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D0D0D"/>
                </a:solidFill>
              </a:rPr>
              <a:t>Reduces back pain as the movement of the diaphragm massages the spinal column and the abdominal muscles are toned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D0D0D"/>
                </a:solidFill>
              </a:rPr>
              <a:t>Alleviates hypertension &amp; eases heart conditions as the heart is massaged by the movement of the diaphragm; the heart is attached to the tissue fascia of the diaphragm so that the vena cava piercing the diaphragm is opened, increasing blood flow back to the heart.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D0D0D"/>
                </a:solidFill>
              </a:rPr>
              <a:t>Improves the acid to alkaline balance of the body ~ good for diabetes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D0D0D"/>
                </a:solidFill>
              </a:rPr>
              <a:t>Encourages a proper exhalation ~ good for asthmatics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D0D0D"/>
                </a:solidFill>
              </a:rPr>
              <a:t>Massages all viscera improving functioning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D0D0D"/>
                </a:solidFill>
              </a:rPr>
              <a:t>Calms the mind and the nervous system so alleviates anxiety and stress which is good for all conditions and for general wellbeing!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72455"/>
            <a:ext cx="3840480" cy="478834"/>
          </a:xfrm>
        </p:spPr>
        <p:txBody>
          <a:bodyPr/>
          <a:lstStyle/>
          <a:p>
            <a:r>
              <a:rPr lang="en-US" sz="2400" dirty="0"/>
              <a:t>The respiratory muscles</a:t>
            </a:r>
          </a:p>
        </p:txBody>
      </p:sp>
      <p:pic>
        <p:nvPicPr>
          <p:cNvPr id="6" name="Content Placeholder 5" descr="resp msucl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72" b="-877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399" y="1015999"/>
            <a:ext cx="3840480" cy="524435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rgbClr val="0D0D0D"/>
                </a:solidFill>
              </a:rPr>
              <a:t>The primary respiratory muscles are the diaphragm, abdominals &amp; </a:t>
            </a:r>
            <a:r>
              <a:rPr lang="en-US" dirty="0" err="1">
                <a:solidFill>
                  <a:srgbClr val="0D0D0D"/>
                </a:solidFill>
              </a:rPr>
              <a:t>intercostals</a:t>
            </a:r>
            <a:r>
              <a:rPr lang="en-US" dirty="0">
                <a:solidFill>
                  <a:srgbClr val="0D0D0D"/>
                </a:solidFill>
              </a:rPr>
              <a:t>. They are designed for the job being very large and strong, and able to work tirelessly over 22,000 times per day. </a:t>
            </a:r>
          </a:p>
          <a:p>
            <a:pPr algn="l"/>
            <a:endParaRPr lang="en-US" dirty="0">
              <a:solidFill>
                <a:srgbClr val="0D0D0D"/>
              </a:solidFill>
            </a:endParaRPr>
          </a:p>
          <a:p>
            <a:pPr algn="l"/>
            <a:r>
              <a:rPr lang="en-US" dirty="0">
                <a:solidFill>
                  <a:srgbClr val="0D0D0D"/>
                </a:solidFill>
              </a:rPr>
              <a:t>Indeed the diaphragm is responsible for 75% of all respiratory effort.</a:t>
            </a:r>
          </a:p>
          <a:p>
            <a:pPr algn="l"/>
            <a:endParaRPr lang="en-US" dirty="0">
              <a:solidFill>
                <a:srgbClr val="0D0D0D"/>
              </a:solidFill>
            </a:endParaRPr>
          </a:p>
          <a:p>
            <a:pPr algn="l"/>
            <a:r>
              <a:rPr lang="en-US" dirty="0">
                <a:solidFill>
                  <a:srgbClr val="0D0D0D"/>
                </a:solidFill>
              </a:rPr>
              <a:t>The secondary muscles are smaller and more delicate, able to work for shorter periods, otherwise if overused they finally become taut and then exhausted.</a:t>
            </a:r>
          </a:p>
          <a:p>
            <a:pPr algn="l"/>
            <a:endParaRPr lang="en-US" dirty="0">
              <a:solidFill>
                <a:srgbClr val="0D0D0D"/>
              </a:solidFill>
            </a:endParaRPr>
          </a:p>
          <a:p>
            <a:pPr algn="l"/>
            <a:r>
              <a:rPr lang="en-US" dirty="0">
                <a:solidFill>
                  <a:srgbClr val="0D0D0D"/>
                </a:solidFill>
              </a:rPr>
              <a:t>In addition the primary muscles are lower in the body which give us a feeling of being grounded and open to our ‘gut- feelings’, whereas using secondary muscles instead we will feel less stable and more ‘in the head’, being unable to connect with our body and our feelings.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1449294" y="5943600"/>
            <a:ext cx="508000" cy="54684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2677459" y="5943600"/>
            <a:ext cx="508000" cy="54684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82808"/>
            <a:ext cx="3840480" cy="763074"/>
          </a:xfrm>
        </p:spPr>
        <p:txBody>
          <a:bodyPr/>
          <a:lstStyle/>
          <a:p>
            <a:r>
              <a:rPr lang="en-US" sz="2000" dirty="0"/>
              <a:t>The mechanics of breathing &amp; the movement of the diaphragm</a:t>
            </a:r>
          </a:p>
        </p:txBody>
      </p:sp>
      <p:pic>
        <p:nvPicPr>
          <p:cNvPr id="5" name="Content Placeholder 4" descr="diaphrag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8" r="-7688"/>
          <a:stretch>
            <a:fillRect/>
          </a:stretch>
        </p:blipFill>
        <p:spPr>
          <a:xfrm>
            <a:off x="5741892" y="402168"/>
            <a:ext cx="2359110" cy="34247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160326"/>
            <a:ext cx="4585445" cy="47832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0D0D0D"/>
                </a:solidFill>
              </a:rPr>
              <a:t>As we inhale the diaphragm descends, and widens and the sternum &amp; ribcage lift and expand, increasing the volume in internal air passages. So now the outside air pressure is greater than internal air pressure and air rushes inwards.</a:t>
            </a:r>
          </a:p>
          <a:p>
            <a:pPr algn="l"/>
            <a:r>
              <a:rPr lang="en-US" dirty="0">
                <a:solidFill>
                  <a:srgbClr val="0D0D0D"/>
                </a:solidFill>
              </a:rPr>
              <a:t>Then as the diaphragm &amp; </a:t>
            </a:r>
            <a:r>
              <a:rPr lang="en-US" dirty="0" err="1">
                <a:solidFill>
                  <a:srgbClr val="0D0D0D"/>
                </a:solidFill>
              </a:rPr>
              <a:t>intercostals</a:t>
            </a:r>
            <a:r>
              <a:rPr lang="en-US" dirty="0">
                <a:solidFill>
                  <a:srgbClr val="0D0D0D"/>
                </a:solidFill>
              </a:rPr>
              <a:t> relax, recoiling to their original shape, the pressure in the internal air passages increases until it is greater than the outside air, so that air rushes out and we exhale.</a:t>
            </a:r>
          </a:p>
          <a:p>
            <a:pPr algn="l"/>
            <a:r>
              <a:rPr lang="en-US" dirty="0">
                <a:solidFill>
                  <a:srgbClr val="0D0D0D"/>
                </a:solidFill>
              </a:rPr>
              <a:t>In essence air movement is created by pressure differentials where gases move from high pressure to low pressure.</a:t>
            </a:r>
          </a:p>
          <a:p>
            <a:pPr algn="l"/>
            <a:r>
              <a:rPr lang="en-US" dirty="0">
                <a:solidFill>
                  <a:srgbClr val="0D0D0D"/>
                </a:solidFill>
              </a:rPr>
              <a:t>Note: the more we need oxygen the more fully the </a:t>
            </a:r>
            <a:r>
              <a:rPr lang="en-US" dirty="0" err="1">
                <a:solidFill>
                  <a:srgbClr val="0D0D0D"/>
                </a:solidFill>
              </a:rPr>
              <a:t>intercostals</a:t>
            </a:r>
            <a:r>
              <a:rPr lang="en-US" dirty="0">
                <a:solidFill>
                  <a:srgbClr val="0D0D0D"/>
                </a:solidFill>
              </a:rPr>
              <a:t> and abdominal muscles are activated to aid exhalation.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7067" y="4080933"/>
            <a:ext cx="3539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diaphragm is a double domed shape parachute like structure attached to the xiphoid process, inner cartilage of 7</a:t>
            </a:r>
            <a:r>
              <a:rPr lang="en-US" sz="1200" baseline="30000" dirty="0"/>
              <a:t>th</a:t>
            </a:r>
            <a:r>
              <a:rPr lang="en-US" sz="1200" dirty="0"/>
              <a:t> to 12</a:t>
            </a:r>
            <a:r>
              <a:rPr lang="en-US" sz="1200" baseline="30000" dirty="0"/>
              <a:t>th</a:t>
            </a:r>
            <a:r>
              <a:rPr lang="en-US" sz="1200" dirty="0"/>
              <a:t> ribs and down the anterior spine to L1 to L4. The </a:t>
            </a:r>
            <a:r>
              <a:rPr lang="en-US" sz="1200" dirty="0" err="1"/>
              <a:t>crura</a:t>
            </a:r>
            <a:r>
              <a:rPr lang="en-US" sz="1200" dirty="0"/>
              <a:t> or anchor like tendons mean the diaphragm can move structures as far down as the tailbone.</a:t>
            </a:r>
          </a:p>
        </p:txBody>
      </p:sp>
    </p:spTree>
    <p:extLst>
      <p:ext uri="{BB962C8B-B14F-4D97-AF65-F5344CB8AC3E}">
        <p14:creationId xmlns:p14="http://schemas.microsoft.com/office/powerpoint/2010/main" val="49048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0568"/>
          </a:xfrm>
        </p:spPr>
        <p:txBody>
          <a:bodyPr/>
          <a:lstStyle/>
          <a:p>
            <a:r>
              <a:rPr lang="en-US" sz="2400" dirty="0"/>
              <a:t>Teaching basic breathing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064698"/>
            <a:ext cx="8042276" cy="487890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D0D0D"/>
                </a:solidFill>
              </a:rPr>
              <a:t>Introduce this element of yoga right from the very start</a:t>
            </a:r>
          </a:p>
          <a:p>
            <a:r>
              <a:rPr lang="en-US" dirty="0">
                <a:solidFill>
                  <a:srgbClr val="0D0D0D"/>
                </a:solidFill>
              </a:rPr>
              <a:t>Keep it short and repeat the same technique for several sessions; return to it periodically</a:t>
            </a:r>
          </a:p>
          <a:p>
            <a:r>
              <a:rPr lang="en-US" dirty="0">
                <a:solidFill>
                  <a:srgbClr val="0D0D0D"/>
                </a:solidFill>
              </a:rPr>
              <a:t>Gradually increase the duration &amp; complexity</a:t>
            </a:r>
          </a:p>
          <a:p>
            <a:r>
              <a:rPr lang="en-US" dirty="0">
                <a:solidFill>
                  <a:srgbClr val="0D0D0D"/>
                </a:solidFill>
              </a:rPr>
              <a:t>Can be taught at the start of a class, where it is excellent to raise breath awareness and take focus inwardly, at a suitable point during asana practice, before relaxation or even upon leaving a relaxation</a:t>
            </a:r>
          </a:p>
          <a:p>
            <a:r>
              <a:rPr lang="en-US" dirty="0">
                <a:solidFill>
                  <a:srgbClr val="0D0D0D"/>
                </a:solidFill>
              </a:rPr>
              <a:t>Avoid </a:t>
            </a:r>
            <a:r>
              <a:rPr lang="en-US">
                <a:solidFill>
                  <a:srgbClr val="0D0D0D"/>
                </a:solidFill>
              </a:rPr>
              <a:t>giving expectations meaning </a:t>
            </a:r>
            <a:r>
              <a:rPr lang="en-US" dirty="0">
                <a:solidFill>
                  <a:srgbClr val="0D0D0D"/>
                </a:solidFill>
              </a:rPr>
              <a:t>it is often better to treat as an inquiry or exploration</a:t>
            </a:r>
          </a:p>
          <a:p>
            <a:r>
              <a:rPr lang="en-US" dirty="0">
                <a:solidFill>
                  <a:srgbClr val="0D0D0D"/>
                </a:solidFill>
              </a:rPr>
              <a:t>Give some theory behind the practices so students better understand why it is being practiced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46636"/>
          </a:xfrm>
        </p:spPr>
        <p:txBody>
          <a:bodyPr/>
          <a:lstStyle/>
          <a:p>
            <a:r>
              <a:rPr lang="en-US" sz="1800" dirty="0"/>
              <a:t>Examples of basic breathing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72282"/>
            <a:ext cx="8042276" cy="5071319"/>
          </a:xfrm>
        </p:spPr>
        <p:txBody>
          <a:bodyPr/>
          <a:lstStyle/>
          <a:p>
            <a:r>
              <a:rPr lang="en-US" sz="1400" dirty="0">
                <a:solidFill>
                  <a:srgbClr val="0D0D0D"/>
                </a:solidFill>
              </a:rPr>
              <a:t>Three-part Yogic Breath ‘yogic breath’</a:t>
            </a:r>
          </a:p>
          <a:p>
            <a:r>
              <a:rPr lang="en-US" sz="1400" dirty="0">
                <a:solidFill>
                  <a:srgbClr val="0D0D0D"/>
                </a:solidFill>
              </a:rPr>
              <a:t>Variations on the above e.g.</a:t>
            </a:r>
          </a:p>
          <a:p>
            <a:pPr lvl="1"/>
            <a:r>
              <a:rPr lang="en-US" sz="1200" dirty="0">
                <a:solidFill>
                  <a:srgbClr val="0D0D0D"/>
                </a:solidFill>
              </a:rPr>
              <a:t>Bring arms up from the floor, vertical, 45º overhead, along ground behind head</a:t>
            </a:r>
          </a:p>
          <a:p>
            <a:pPr lvl="1"/>
            <a:r>
              <a:rPr lang="en-US" sz="1200" dirty="0">
                <a:solidFill>
                  <a:srgbClr val="0D0D0D"/>
                </a:solidFill>
              </a:rPr>
              <a:t>Feeling air moving into front-sides-back of abdomen, ribcage, upper chest</a:t>
            </a:r>
          </a:p>
          <a:p>
            <a:pPr marL="298450" indent="-285750"/>
            <a:r>
              <a:rPr lang="en-US" sz="1400" dirty="0">
                <a:solidFill>
                  <a:srgbClr val="0D0D0D"/>
                </a:solidFill>
              </a:rPr>
              <a:t>Direct attention to places where the breath can be experienced e.g. Air at nostrils, abdomen, traveling to and fro lungs and so on, feeling:</a:t>
            </a:r>
          </a:p>
          <a:p>
            <a:pPr marL="635000" lvl="1" indent="-285750"/>
            <a:r>
              <a:rPr lang="en-US" sz="1200" dirty="0">
                <a:solidFill>
                  <a:srgbClr val="0D0D0D"/>
                </a:solidFill>
              </a:rPr>
              <a:t>Temperature</a:t>
            </a:r>
          </a:p>
          <a:p>
            <a:pPr marL="635000" lvl="1" indent="-285750"/>
            <a:r>
              <a:rPr lang="en-US" sz="1200" dirty="0">
                <a:solidFill>
                  <a:srgbClr val="0D0D0D"/>
                </a:solidFill>
              </a:rPr>
              <a:t>Texture etc.</a:t>
            </a:r>
          </a:p>
          <a:p>
            <a:pPr marL="298450" indent="-285750"/>
            <a:r>
              <a:rPr lang="en-US" sz="1400" dirty="0">
                <a:solidFill>
                  <a:srgbClr val="0D0D0D"/>
                </a:solidFill>
              </a:rPr>
              <a:t>Co-ordinate the breath with simple movements</a:t>
            </a:r>
          </a:p>
          <a:p>
            <a:pPr marL="298450" indent="-285750"/>
            <a:r>
              <a:rPr lang="en-US" sz="1400" dirty="0">
                <a:solidFill>
                  <a:srgbClr val="0D0D0D"/>
                </a:solidFill>
              </a:rPr>
              <a:t>Link the breath to simple visual images e.g. a swinging pendulum</a:t>
            </a:r>
          </a:p>
          <a:p>
            <a:pPr marL="298450" indent="-285750"/>
            <a:r>
              <a:rPr lang="en-US" sz="1400" dirty="0">
                <a:solidFill>
                  <a:srgbClr val="0D0D0D"/>
                </a:solidFill>
              </a:rPr>
              <a:t>Link the breath to sounds e.g. sound of the tides, simple mantra (so hum..)</a:t>
            </a:r>
          </a:p>
          <a:p>
            <a:pPr marL="298450" indent="-285750"/>
            <a:r>
              <a:rPr lang="en-US" sz="1400" dirty="0">
                <a:solidFill>
                  <a:srgbClr val="0D0D0D"/>
                </a:solidFill>
              </a:rPr>
              <a:t>Use hasta mudras where breathing is subtly altered</a:t>
            </a:r>
          </a:p>
          <a:p>
            <a:pPr marL="298450" indent="-285750"/>
            <a:r>
              <a:rPr lang="en-US" sz="1400" dirty="0">
                <a:solidFill>
                  <a:srgbClr val="0D0D0D"/>
                </a:solidFill>
              </a:rPr>
              <a:t>Use the </a:t>
            </a:r>
            <a:r>
              <a:rPr lang="en-US" sz="1400" dirty="0" err="1">
                <a:solidFill>
                  <a:srgbClr val="0D0D0D"/>
                </a:solidFill>
              </a:rPr>
              <a:t>hathenas</a:t>
            </a:r>
            <a:r>
              <a:rPr lang="en-US" sz="1400" dirty="0">
                <a:solidFill>
                  <a:srgbClr val="0D0D0D"/>
                </a:solidFill>
              </a:rPr>
              <a:t>, simple poses where different areas of the respiratory system are accentuated</a:t>
            </a:r>
          </a:p>
          <a:p>
            <a:pPr marL="298450" indent="-285750"/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422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9275" y="538763"/>
            <a:ext cx="8042276" cy="5404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Remember:</a:t>
            </a:r>
          </a:p>
          <a:p>
            <a:pPr marL="0" indent="0" algn="ctr">
              <a:buNone/>
            </a:pPr>
            <a:r>
              <a:rPr lang="en-US" dirty="0"/>
              <a:t>We should never overlook the importance of basic breathing techniques for our students</a:t>
            </a:r>
          </a:p>
          <a:p>
            <a:pPr marL="0" indent="0" algn="ctr">
              <a:buNone/>
            </a:pPr>
            <a:r>
              <a:rPr lang="en-US" dirty="0"/>
              <a:t>&amp;</a:t>
            </a:r>
            <a:endParaRPr lang="en-GB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b="1" i="1" dirty="0">
                <a:solidFill>
                  <a:schemeClr val="accent1"/>
                </a:solidFill>
              </a:rPr>
              <a:t>“free breathing is a result of deep relaxation not of effort</a:t>
            </a:r>
            <a:r>
              <a:rPr lang="en-GB" i="1" dirty="0">
                <a:solidFill>
                  <a:schemeClr val="accent1"/>
                </a:solidFill>
              </a:rPr>
              <a:t>”  </a:t>
            </a:r>
            <a:r>
              <a:rPr lang="en-GB" sz="1400" i="1" dirty="0"/>
              <a:t>D. Farhi</a:t>
            </a:r>
          </a:p>
          <a:p>
            <a:pPr marL="0" indent="0" algn="ctr">
              <a:buNone/>
            </a:pPr>
            <a:endParaRPr lang="en-GB" sz="1400" dirty="0"/>
          </a:p>
          <a:p>
            <a:pPr marL="0" indent="0" algn="ctr">
              <a:buNone/>
            </a:pPr>
            <a:endParaRPr lang="en-US" sz="1400" dirty="0"/>
          </a:p>
        </p:txBody>
      </p:sp>
      <p:pic>
        <p:nvPicPr>
          <p:cNvPr id="2" name="Picture 1" descr="lotu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36" y="3963754"/>
            <a:ext cx="1730731" cy="1328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431" y="6131632"/>
            <a:ext cx="6812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images taken from Farhi, Donna (1996) The Breathing Book, Henry Holt &amp; Co: New York</a:t>
            </a:r>
          </a:p>
        </p:txBody>
      </p:sp>
    </p:spTree>
    <p:extLst>
      <p:ext uri="{BB962C8B-B14F-4D97-AF65-F5344CB8AC3E}">
        <p14:creationId xmlns:p14="http://schemas.microsoft.com/office/powerpoint/2010/main" val="2629295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9360</TotalTime>
  <Words>883</Words>
  <Application>Microsoft Macintosh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News Gothic MT</vt:lpstr>
      <vt:lpstr>Wingdings 2</vt:lpstr>
      <vt:lpstr>Breeze</vt:lpstr>
      <vt:lpstr>Basic Breathing</vt:lpstr>
      <vt:lpstr>Basic breathing techniques enable our students to…..</vt:lpstr>
      <vt:lpstr>Some special benefits of basic breathing practices:</vt:lpstr>
      <vt:lpstr>The respiratory muscles</vt:lpstr>
      <vt:lpstr>The mechanics of breathing &amp; the movement of the diaphragm</vt:lpstr>
      <vt:lpstr>Teaching basic breathing</vt:lpstr>
      <vt:lpstr>Examples of basic breathing techniques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Breathing</dc:title>
  <dc:creator>sarah beck</dc:creator>
  <cp:lastModifiedBy>Sarah Beck</cp:lastModifiedBy>
  <cp:revision>27</cp:revision>
  <cp:lastPrinted>2021-08-04T10:08:07Z</cp:lastPrinted>
  <dcterms:created xsi:type="dcterms:W3CDTF">2012-08-03T10:38:02Z</dcterms:created>
  <dcterms:modified xsi:type="dcterms:W3CDTF">2021-08-04T10:08:16Z</dcterms:modified>
</cp:coreProperties>
</file>