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 ContentType="image/tiff"/>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2"/>
  </p:notesMasterIdLst>
  <p:handoutMasterIdLst>
    <p:handoutMasterId r:id="rId13"/>
  </p:handoutMasterIdLst>
  <p:sldIdLst>
    <p:sldId id="256" r:id="rId2"/>
    <p:sldId id="265" r:id="rId3"/>
    <p:sldId id="266" r:id="rId4"/>
    <p:sldId id="267" r:id="rId5"/>
    <p:sldId id="269" r:id="rId6"/>
    <p:sldId id="271" r:id="rId7"/>
    <p:sldId id="270" r:id="rId8"/>
    <p:sldId id="272" r:id="rId9"/>
    <p:sldId id="273" r:id="rId10"/>
    <p:sldId id="27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gray"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CC3394-85E6-0542-9214-F686056B2BC1}" type="doc">
      <dgm:prSet loTypeId="urn:microsoft.com/office/officeart/2005/8/layout/matrix1" loCatId="" qsTypeId="urn:microsoft.com/office/officeart/2005/8/quickstyle/3D2" qsCatId="3D" csTypeId="urn:microsoft.com/office/officeart/2005/8/colors/accent1_2" csCatId="accent1" phldr="1"/>
      <dgm:spPr/>
      <dgm:t>
        <a:bodyPr/>
        <a:lstStyle/>
        <a:p>
          <a:endParaRPr lang="en-US"/>
        </a:p>
      </dgm:t>
    </dgm:pt>
    <dgm:pt modelId="{FF464DB7-71F7-BF4B-93AB-E4DCAE522E5A}">
      <dgm:prSet phldrT="[Text]"/>
      <dgm:spPr/>
      <dgm:t>
        <a:bodyPr/>
        <a:lstStyle/>
        <a:p>
          <a:r>
            <a:rPr lang="en-US" b="1" dirty="0"/>
            <a:t>There are four main types of learning styles</a:t>
          </a:r>
        </a:p>
      </dgm:t>
    </dgm:pt>
    <dgm:pt modelId="{0CAE05A5-0229-814F-BCE4-51224A156C44}" type="parTrans" cxnId="{4C2D6527-352E-0648-9C4F-ECB7315BC586}">
      <dgm:prSet/>
      <dgm:spPr/>
      <dgm:t>
        <a:bodyPr/>
        <a:lstStyle/>
        <a:p>
          <a:endParaRPr lang="en-US"/>
        </a:p>
      </dgm:t>
    </dgm:pt>
    <dgm:pt modelId="{CFFA3DEE-5177-6D4B-882F-0D8D99E53F0D}" type="sibTrans" cxnId="{4C2D6527-352E-0648-9C4F-ECB7315BC586}">
      <dgm:prSet/>
      <dgm:spPr/>
      <dgm:t>
        <a:bodyPr/>
        <a:lstStyle/>
        <a:p>
          <a:endParaRPr lang="en-US"/>
        </a:p>
      </dgm:t>
    </dgm:pt>
    <dgm:pt modelId="{0950BF9A-187F-544C-9D46-85636A0BF3ED}">
      <dgm:prSet phldrT="[Text]" custT="1"/>
      <dgm:spPr/>
      <dgm:t>
        <a:bodyPr/>
        <a:lstStyle/>
        <a:p>
          <a:r>
            <a:rPr lang="en-US" sz="2400" b="1" dirty="0">
              <a:solidFill>
                <a:schemeClr val="tx2"/>
              </a:solidFill>
            </a:rPr>
            <a:t>Visual</a:t>
          </a:r>
        </a:p>
        <a:p>
          <a:r>
            <a:rPr lang="en-US" sz="1200" b="1" dirty="0">
              <a:solidFill>
                <a:schemeClr val="tx2"/>
              </a:solidFill>
            </a:rPr>
            <a:t>Memorize using pictures</a:t>
          </a:r>
        </a:p>
        <a:p>
          <a:r>
            <a:rPr lang="en-US" sz="1200" b="1" dirty="0">
              <a:solidFill>
                <a:schemeClr val="tx2"/>
              </a:solidFill>
            </a:rPr>
            <a:t>Notice details</a:t>
          </a:r>
        </a:p>
        <a:p>
          <a:r>
            <a:rPr lang="en-US" sz="1200" b="1" dirty="0">
              <a:solidFill>
                <a:schemeClr val="tx2"/>
              </a:solidFill>
            </a:rPr>
            <a:t>Like to closely observe </a:t>
          </a:r>
        </a:p>
        <a:p>
          <a:r>
            <a:rPr lang="en-US" sz="1200" b="1" dirty="0">
              <a:solidFill>
                <a:schemeClr val="tx2"/>
              </a:solidFill>
            </a:rPr>
            <a:t>Like watching DVDs, etc.</a:t>
          </a:r>
        </a:p>
      </dgm:t>
    </dgm:pt>
    <dgm:pt modelId="{1D53F8C1-D766-8448-B86E-30389DA57138}" type="parTrans" cxnId="{F4A50438-0720-A949-AED6-8A6C6C1C12E4}">
      <dgm:prSet/>
      <dgm:spPr/>
      <dgm:t>
        <a:bodyPr/>
        <a:lstStyle/>
        <a:p>
          <a:endParaRPr lang="en-US"/>
        </a:p>
      </dgm:t>
    </dgm:pt>
    <dgm:pt modelId="{835FFAC6-5588-3C4C-9A5D-0F09257F079B}" type="sibTrans" cxnId="{F4A50438-0720-A949-AED6-8A6C6C1C12E4}">
      <dgm:prSet/>
      <dgm:spPr/>
      <dgm:t>
        <a:bodyPr/>
        <a:lstStyle/>
        <a:p>
          <a:endParaRPr lang="en-US"/>
        </a:p>
      </dgm:t>
    </dgm:pt>
    <dgm:pt modelId="{92F23566-D4CD-4244-8EEF-AC9101BEE2C9}">
      <dgm:prSet phldrT="[Text]" custT="1"/>
      <dgm:spPr/>
      <dgm:t>
        <a:bodyPr/>
        <a:lstStyle/>
        <a:p>
          <a:r>
            <a:rPr lang="en-US" sz="2400" b="1" dirty="0">
              <a:solidFill>
                <a:srgbClr val="09213B"/>
              </a:solidFill>
            </a:rPr>
            <a:t>Kinesthetic</a:t>
          </a:r>
        </a:p>
        <a:p>
          <a:r>
            <a:rPr lang="en-US" sz="1200" b="1" dirty="0">
              <a:solidFill>
                <a:srgbClr val="09213B"/>
              </a:solidFill>
            </a:rPr>
            <a:t>Are tactile towards others</a:t>
          </a:r>
        </a:p>
        <a:p>
          <a:r>
            <a:rPr lang="en-US" sz="1200" b="1" dirty="0">
              <a:solidFill>
                <a:srgbClr val="09213B"/>
              </a:solidFill>
            </a:rPr>
            <a:t>Enjoys worksheets &amp; discussions</a:t>
          </a:r>
        </a:p>
        <a:p>
          <a:r>
            <a:rPr lang="en-US" sz="1200" b="1" dirty="0">
              <a:solidFill>
                <a:srgbClr val="09213B"/>
              </a:solidFill>
            </a:rPr>
            <a:t>Likes practical activities</a:t>
          </a:r>
        </a:p>
        <a:p>
          <a:r>
            <a:rPr lang="en-US" sz="1200" b="1" dirty="0">
              <a:solidFill>
                <a:srgbClr val="09213B"/>
              </a:solidFill>
            </a:rPr>
            <a:t>Uses hands whilst talking</a:t>
          </a:r>
        </a:p>
      </dgm:t>
    </dgm:pt>
    <dgm:pt modelId="{9F2EE2FC-07EC-D14E-84DB-3E72B69900CC}" type="parTrans" cxnId="{CAF754CB-70A3-3F43-96A5-E062E4F592CE}">
      <dgm:prSet/>
      <dgm:spPr/>
      <dgm:t>
        <a:bodyPr/>
        <a:lstStyle/>
        <a:p>
          <a:endParaRPr lang="en-US"/>
        </a:p>
      </dgm:t>
    </dgm:pt>
    <dgm:pt modelId="{9D1FE0D2-AC56-8149-8D0A-6F9DB0424387}" type="sibTrans" cxnId="{CAF754CB-70A3-3F43-96A5-E062E4F592CE}">
      <dgm:prSet/>
      <dgm:spPr/>
      <dgm:t>
        <a:bodyPr/>
        <a:lstStyle/>
        <a:p>
          <a:endParaRPr lang="en-US"/>
        </a:p>
      </dgm:t>
    </dgm:pt>
    <dgm:pt modelId="{188F863F-0D59-F843-9949-02771CE8CA41}">
      <dgm:prSet phldrT="[Text]" custT="1"/>
      <dgm:spPr/>
      <dgm:t>
        <a:bodyPr/>
        <a:lstStyle/>
        <a:p>
          <a:r>
            <a:rPr lang="en-US" sz="2400" b="1" dirty="0">
              <a:solidFill>
                <a:srgbClr val="09213B"/>
              </a:solidFill>
            </a:rPr>
            <a:t>Auditory</a:t>
          </a:r>
        </a:p>
        <a:p>
          <a:r>
            <a:rPr lang="en-US" sz="1200" b="1" dirty="0">
              <a:solidFill>
                <a:srgbClr val="09213B"/>
              </a:solidFill>
            </a:rPr>
            <a:t>Enjoys talking &amp; listening to others</a:t>
          </a:r>
        </a:p>
        <a:p>
          <a:r>
            <a:rPr lang="en-US" sz="1200" b="1" dirty="0">
              <a:solidFill>
                <a:srgbClr val="09213B"/>
              </a:solidFill>
            </a:rPr>
            <a:t>Hum, sing, whisper or talk aloud</a:t>
          </a:r>
        </a:p>
        <a:p>
          <a:r>
            <a:rPr lang="en-US" sz="1200" b="1" dirty="0">
              <a:solidFill>
                <a:srgbClr val="09213B"/>
              </a:solidFill>
            </a:rPr>
            <a:t>Often asks questions</a:t>
          </a:r>
        </a:p>
        <a:p>
          <a:r>
            <a:rPr lang="en-US" sz="1200" b="1" dirty="0">
              <a:solidFill>
                <a:srgbClr val="09213B"/>
              </a:solidFill>
            </a:rPr>
            <a:t>Can dislike noisy environments</a:t>
          </a:r>
        </a:p>
        <a:p>
          <a:endParaRPr lang="en-US" sz="1200" dirty="0"/>
        </a:p>
      </dgm:t>
    </dgm:pt>
    <dgm:pt modelId="{040AFF7F-2E48-7C47-AD68-F015F33CA136}" type="parTrans" cxnId="{BA1C0D7D-6EF7-9A46-B86C-942E31BC1EB0}">
      <dgm:prSet/>
      <dgm:spPr/>
      <dgm:t>
        <a:bodyPr/>
        <a:lstStyle/>
        <a:p>
          <a:endParaRPr lang="en-US"/>
        </a:p>
      </dgm:t>
    </dgm:pt>
    <dgm:pt modelId="{5AD7B835-BB94-5342-83EE-3A5BCF967949}" type="sibTrans" cxnId="{BA1C0D7D-6EF7-9A46-B86C-942E31BC1EB0}">
      <dgm:prSet/>
      <dgm:spPr/>
      <dgm:t>
        <a:bodyPr/>
        <a:lstStyle/>
        <a:p>
          <a:endParaRPr lang="en-US"/>
        </a:p>
      </dgm:t>
    </dgm:pt>
    <dgm:pt modelId="{E5E747AB-FAC6-9249-B4FC-6DA8C1D455C6}">
      <dgm:prSet custT="1"/>
      <dgm:spPr/>
      <dgm:t>
        <a:bodyPr/>
        <a:lstStyle/>
        <a:p>
          <a:r>
            <a:rPr lang="en-US" sz="2400" b="1" dirty="0">
              <a:solidFill>
                <a:srgbClr val="09213B"/>
              </a:solidFill>
            </a:rPr>
            <a:t>Read &amp; write</a:t>
          </a:r>
        </a:p>
        <a:p>
          <a:r>
            <a:rPr lang="en-US" sz="1200" b="1" dirty="0">
              <a:solidFill>
                <a:srgbClr val="09213B"/>
              </a:solidFill>
            </a:rPr>
            <a:t>Good spellers &amp; handwriting</a:t>
          </a:r>
        </a:p>
        <a:p>
          <a:r>
            <a:rPr lang="en-US" sz="1200" b="1" dirty="0">
              <a:solidFill>
                <a:srgbClr val="09213B"/>
              </a:solidFill>
            </a:rPr>
            <a:t>Enjoys research</a:t>
          </a:r>
        </a:p>
        <a:p>
          <a:r>
            <a:rPr lang="en-US" sz="1200" b="1" dirty="0">
              <a:solidFill>
                <a:srgbClr val="09213B"/>
              </a:solidFill>
            </a:rPr>
            <a:t>Likes to read books</a:t>
          </a:r>
        </a:p>
        <a:p>
          <a:r>
            <a:rPr lang="en-US" sz="1200" b="1" dirty="0">
              <a:solidFill>
                <a:srgbClr val="09213B"/>
              </a:solidFill>
            </a:rPr>
            <a:t>Uses dictionary &amp; thesaurus</a:t>
          </a:r>
        </a:p>
        <a:p>
          <a:r>
            <a:rPr lang="en-US" sz="1200" b="1" dirty="0">
              <a:solidFill>
                <a:srgbClr val="09213B"/>
              </a:solidFill>
            </a:rPr>
            <a:t>Writes lists and makes notes</a:t>
          </a:r>
        </a:p>
        <a:p>
          <a:endParaRPr lang="en-US" sz="1200" dirty="0"/>
        </a:p>
        <a:p>
          <a:endParaRPr lang="en-US" sz="1200" dirty="0"/>
        </a:p>
      </dgm:t>
    </dgm:pt>
    <dgm:pt modelId="{E2F6AE4B-2236-EF47-9B31-BB166034F5EF}" type="parTrans" cxnId="{FE215405-FA61-EB4E-A246-8F74786A4CC2}">
      <dgm:prSet/>
      <dgm:spPr/>
      <dgm:t>
        <a:bodyPr/>
        <a:lstStyle/>
        <a:p>
          <a:endParaRPr lang="en-US"/>
        </a:p>
      </dgm:t>
    </dgm:pt>
    <dgm:pt modelId="{83543B60-2D22-4041-918E-1C99AB9E0207}" type="sibTrans" cxnId="{FE215405-FA61-EB4E-A246-8F74786A4CC2}">
      <dgm:prSet/>
      <dgm:spPr/>
      <dgm:t>
        <a:bodyPr/>
        <a:lstStyle/>
        <a:p>
          <a:endParaRPr lang="en-US"/>
        </a:p>
      </dgm:t>
    </dgm:pt>
    <dgm:pt modelId="{C41A2502-2A39-1B4B-8DBB-694B100A0598}" type="pres">
      <dgm:prSet presAssocID="{77CC3394-85E6-0542-9214-F686056B2BC1}" presName="diagram" presStyleCnt="0">
        <dgm:presLayoutVars>
          <dgm:chMax val="1"/>
          <dgm:dir/>
          <dgm:animLvl val="ctr"/>
          <dgm:resizeHandles val="exact"/>
        </dgm:presLayoutVars>
      </dgm:prSet>
      <dgm:spPr/>
    </dgm:pt>
    <dgm:pt modelId="{CDB09A30-C4B8-5243-81FF-B85F1C48AF4E}" type="pres">
      <dgm:prSet presAssocID="{77CC3394-85E6-0542-9214-F686056B2BC1}" presName="matrix" presStyleCnt="0"/>
      <dgm:spPr/>
    </dgm:pt>
    <dgm:pt modelId="{5427EC64-ABBD-E943-B308-D7939557389F}" type="pres">
      <dgm:prSet presAssocID="{77CC3394-85E6-0542-9214-F686056B2BC1}" presName="tile1" presStyleLbl="node1" presStyleIdx="0" presStyleCnt="4" custLinFactNeighborX="-54374"/>
      <dgm:spPr/>
    </dgm:pt>
    <dgm:pt modelId="{48419902-3A47-D049-84EE-0FDC03E14605}" type="pres">
      <dgm:prSet presAssocID="{77CC3394-85E6-0542-9214-F686056B2BC1}" presName="tile1text" presStyleLbl="node1" presStyleIdx="0" presStyleCnt="4">
        <dgm:presLayoutVars>
          <dgm:chMax val="0"/>
          <dgm:chPref val="0"/>
          <dgm:bulletEnabled val="1"/>
        </dgm:presLayoutVars>
      </dgm:prSet>
      <dgm:spPr/>
    </dgm:pt>
    <dgm:pt modelId="{6DB1AF8D-2447-8B48-9896-092678C03D48}" type="pres">
      <dgm:prSet presAssocID="{77CC3394-85E6-0542-9214-F686056B2BC1}" presName="tile2" presStyleLbl="node1" presStyleIdx="1" presStyleCnt="4"/>
      <dgm:spPr/>
    </dgm:pt>
    <dgm:pt modelId="{2189F934-D575-7B4B-AA98-C13378355BC1}" type="pres">
      <dgm:prSet presAssocID="{77CC3394-85E6-0542-9214-F686056B2BC1}" presName="tile2text" presStyleLbl="node1" presStyleIdx="1" presStyleCnt="4">
        <dgm:presLayoutVars>
          <dgm:chMax val="0"/>
          <dgm:chPref val="0"/>
          <dgm:bulletEnabled val="1"/>
        </dgm:presLayoutVars>
      </dgm:prSet>
      <dgm:spPr/>
    </dgm:pt>
    <dgm:pt modelId="{A7911319-F39B-0643-98AE-3E5A42F8E806}" type="pres">
      <dgm:prSet presAssocID="{77CC3394-85E6-0542-9214-F686056B2BC1}" presName="tile3" presStyleLbl="node1" presStyleIdx="2" presStyleCnt="4" custLinFactNeighborX="383"/>
      <dgm:spPr/>
    </dgm:pt>
    <dgm:pt modelId="{F2ADEBAE-0DAC-7349-9443-1277993D68EC}" type="pres">
      <dgm:prSet presAssocID="{77CC3394-85E6-0542-9214-F686056B2BC1}" presName="tile3text" presStyleLbl="node1" presStyleIdx="2" presStyleCnt="4">
        <dgm:presLayoutVars>
          <dgm:chMax val="0"/>
          <dgm:chPref val="0"/>
          <dgm:bulletEnabled val="1"/>
        </dgm:presLayoutVars>
      </dgm:prSet>
      <dgm:spPr/>
    </dgm:pt>
    <dgm:pt modelId="{F93AE883-3B62-294E-BF82-FF7227CF9854}" type="pres">
      <dgm:prSet presAssocID="{77CC3394-85E6-0542-9214-F686056B2BC1}" presName="tile4" presStyleLbl="node1" presStyleIdx="3" presStyleCnt="4"/>
      <dgm:spPr/>
    </dgm:pt>
    <dgm:pt modelId="{3E3C0520-8DE2-9448-9CFB-1EA372395A03}" type="pres">
      <dgm:prSet presAssocID="{77CC3394-85E6-0542-9214-F686056B2BC1}" presName="tile4text" presStyleLbl="node1" presStyleIdx="3" presStyleCnt="4">
        <dgm:presLayoutVars>
          <dgm:chMax val="0"/>
          <dgm:chPref val="0"/>
          <dgm:bulletEnabled val="1"/>
        </dgm:presLayoutVars>
      </dgm:prSet>
      <dgm:spPr/>
    </dgm:pt>
    <dgm:pt modelId="{B4DBE19D-95F6-A14F-8F3D-3A076590A7FF}" type="pres">
      <dgm:prSet presAssocID="{77CC3394-85E6-0542-9214-F686056B2BC1}" presName="centerTile" presStyleLbl="fgShp" presStyleIdx="0" presStyleCnt="1">
        <dgm:presLayoutVars>
          <dgm:chMax val="0"/>
          <dgm:chPref val="0"/>
        </dgm:presLayoutVars>
      </dgm:prSet>
      <dgm:spPr/>
    </dgm:pt>
  </dgm:ptLst>
  <dgm:cxnLst>
    <dgm:cxn modelId="{5E665A01-70A6-DC46-93DC-49734350B1B0}" type="presOf" srcId="{0950BF9A-187F-544C-9D46-85636A0BF3ED}" destId="{48419902-3A47-D049-84EE-0FDC03E14605}" srcOrd="1" destOrd="0" presId="urn:microsoft.com/office/officeart/2005/8/layout/matrix1"/>
    <dgm:cxn modelId="{FE215405-FA61-EB4E-A246-8F74786A4CC2}" srcId="{FF464DB7-71F7-BF4B-93AB-E4DCAE522E5A}" destId="{E5E747AB-FAC6-9249-B4FC-6DA8C1D455C6}" srcOrd="3" destOrd="0" parTransId="{E2F6AE4B-2236-EF47-9B31-BB166034F5EF}" sibTransId="{83543B60-2D22-4041-918E-1C99AB9E0207}"/>
    <dgm:cxn modelId="{13740209-40F0-DD4A-A045-EBE114FC487E}" type="presOf" srcId="{92F23566-D4CD-4244-8EEF-AC9101BEE2C9}" destId="{2189F934-D575-7B4B-AA98-C13378355BC1}" srcOrd="1" destOrd="0" presId="urn:microsoft.com/office/officeart/2005/8/layout/matrix1"/>
    <dgm:cxn modelId="{19AD0F20-FBDA-2044-BED3-851B145AA1DD}" type="presOf" srcId="{0950BF9A-187F-544C-9D46-85636A0BF3ED}" destId="{5427EC64-ABBD-E943-B308-D7939557389F}" srcOrd="0" destOrd="0" presId="urn:microsoft.com/office/officeart/2005/8/layout/matrix1"/>
    <dgm:cxn modelId="{5D271F23-6519-D243-B648-70029A4E7A59}" type="presOf" srcId="{E5E747AB-FAC6-9249-B4FC-6DA8C1D455C6}" destId="{3E3C0520-8DE2-9448-9CFB-1EA372395A03}" srcOrd="1" destOrd="0" presId="urn:microsoft.com/office/officeart/2005/8/layout/matrix1"/>
    <dgm:cxn modelId="{4C2D6527-352E-0648-9C4F-ECB7315BC586}" srcId="{77CC3394-85E6-0542-9214-F686056B2BC1}" destId="{FF464DB7-71F7-BF4B-93AB-E4DCAE522E5A}" srcOrd="0" destOrd="0" parTransId="{0CAE05A5-0229-814F-BCE4-51224A156C44}" sibTransId="{CFFA3DEE-5177-6D4B-882F-0D8D99E53F0D}"/>
    <dgm:cxn modelId="{F4A50438-0720-A949-AED6-8A6C6C1C12E4}" srcId="{FF464DB7-71F7-BF4B-93AB-E4DCAE522E5A}" destId="{0950BF9A-187F-544C-9D46-85636A0BF3ED}" srcOrd="0" destOrd="0" parTransId="{1D53F8C1-D766-8448-B86E-30389DA57138}" sibTransId="{835FFAC6-5588-3C4C-9A5D-0F09257F079B}"/>
    <dgm:cxn modelId="{BD626F57-7D79-2942-9A92-E1E546149C2B}" type="presOf" srcId="{92F23566-D4CD-4244-8EEF-AC9101BEE2C9}" destId="{6DB1AF8D-2447-8B48-9896-092678C03D48}" srcOrd="0" destOrd="0" presId="urn:microsoft.com/office/officeart/2005/8/layout/matrix1"/>
    <dgm:cxn modelId="{BA1C0D7D-6EF7-9A46-B86C-942E31BC1EB0}" srcId="{FF464DB7-71F7-BF4B-93AB-E4DCAE522E5A}" destId="{188F863F-0D59-F843-9949-02771CE8CA41}" srcOrd="2" destOrd="0" parTransId="{040AFF7F-2E48-7C47-AD68-F015F33CA136}" sibTransId="{5AD7B835-BB94-5342-83EE-3A5BCF967949}"/>
    <dgm:cxn modelId="{49FD7480-4218-884B-B3F0-BCD4D5105F8F}" type="presOf" srcId="{E5E747AB-FAC6-9249-B4FC-6DA8C1D455C6}" destId="{F93AE883-3B62-294E-BF82-FF7227CF9854}" srcOrd="0" destOrd="0" presId="urn:microsoft.com/office/officeart/2005/8/layout/matrix1"/>
    <dgm:cxn modelId="{CAF754CB-70A3-3F43-96A5-E062E4F592CE}" srcId="{FF464DB7-71F7-BF4B-93AB-E4DCAE522E5A}" destId="{92F23566-D4CD-4244-8EEF-AC9101BEE2C9}" srcOrd="1" destOrd="0" parTransId="{9F2EE2FC-07EC-D14E-84DB-3E72B69900CC}" sibTransId="{9D1FE0D2-AC56-8149-8D0A-6F9DB0424387}"/>
    <dgm:cxn modelId="{74C869CB-1F72-7345-A623-384496EA0838}" type="presOf" srcId="{FF464DB7-71F7-BF4B-93AB-E4DCAE522E5A}" destId="{B4DBE19D-95F6-A14F-8F3D-3A076590A7FF}" srcOrd="0" destOrd="0" presId="urn:microsoft.com/office/officeart/2005/8/layout/matrix1"/>
    <dgm:cxn modelId="{29B82CD7-435E-804D-A37C-846C5FD0B382}" type="presOf" srcId="{188F863F-0D59-F843-9949-02771CE8CA41}" destId="{F2ADEBAE-0DAC-7349-9443-1277993D68EC}" srcOrd="1" destOrd="0" presId="urn:microsoft.com/office/officeart/2005/8/layout/matrix1"/>
    <dgm:cxn modelId="{9FEDD4DE-EDD0-9D4B-AF87-E3214D443D1D}" type="presOf" srcId="{77CC3394-85E6-0542-9214-F686056B2BC1}" destId="{C41A2502-2A39-1B4B-8DBB-694B100A0598}" srcOrd="0" destOrd="0" presId="urn:microsoft.com/office/officeart/2005/8/layout/matrix1"/>
    <dgm:cxn modelId="{05A50DEC-955E-CF4E-A02A-C2500749A96E}" type="presOf" srcId="{188F863F-0D59-F843-9949-02771CE8CA41}" destId="{A7911319-F39B-0643-98AE-3E5A42F8E806}" srcOrd="0" destOrd="0" presId="urn:microsoft.com/office/officeart/2005/8/layout/matrix1"/>
    <dgm:cxn modelId="{BE17D332-AF3D-6143-9B53-DB3E9E062139}" type="presParOf" srcId="{C41A2502-2A39-1B4B-8DBB-694B100A0598}" destId="{CDB09A30-C4B8-5243-81FF-B85F1C48AF4E}" srcOrd="0" destOrd="0" presId="urn:microsoft.com/office/officeart/2005/8/layout/matrix1"/>
    <dgm:cxn modelId="{44B08E2E-D0BD-1F4C-B0C1-5B36524AF668}" type="presParOf" srcId="{CDB09A30-C4B8-5243-81FF-B85F1C48AF4E}" destId="{5427EC64-ABBD-E943-B308-D7939557389F}" srcOrd="0" destOrd="0" presId="urn:microsoft.com/office/officeart/2005/8/layout/matrix1"/>
    <dgm:cxn modelId="{B479378C-0104-614C-9656-636BD5817261}" type="presParOf" srcId="{CDB09A30-C4B8-5243-81FF-B85F1C48AF4E}" destId="{48419902-3A47-D049-84EE-0FDC03E14605}" srcOrd="1" destOrd="0" presId="urn:microsoft.com/office/officeart/2005/8/layout/matrix1"/>
    <dgm:cxn modelId="{5755AA5C-86EC-384D-98E5-CD4C00287726}" type="presParOf" srcId="{CDB09A30-C4B8-5243-81FF-B85F1C48AF4E}" destId="{6DB1AF8D-2447-8B48-9896-092678C03D48}" srcOrd="2" destOrd="0" presId="urn:microsoft.com/office/officeart/2005/8/layout/matrix1"/>
    <dgm:cxn modelId="{8B169B49-3EAD-4F4B-9624-F94165347516}" type="presParOf" srcId="{CDB09A30-C4B8-5243-81FF-B85F1C48AF4E}" destId="{2189F934-D575-7B4B-AA98-C13378355BC1}" srcOrd="3" destOrd="0" presId="urn:microsoft.com/office/officeart/2005/8/layout/matrix1"/>
    <dgm:cxn modelId="{38F1604C-04F0-B94C-9465-7092654C9E0F}" type="presParOf" srcId="{CDB09A30-C4B8-5243-81FF-B85F1C48AF4E}" destId="{A7911319-F39B-0643-98AE-3E5A42F8E806}" srcOrd="4" destOrd="0" presId="urn:microsoft.com/office/officeart/2005/8/layout/matrix1"/>
    <dgm:cxn modelId="{07145921-3203-2149-A7D4-0BA308F488F1}" type="presParOf" srcId="{CDB09A30-C4B8-5243-81FF-B85F1C48AF4E}" destId="{F2ADEBAE-0DAC-7349-9443-1277993D68EC}" srcOrd="5" destOrd="0" presId="urn:microsoft.com/office/officeart/2005/8/layout/matrix1"/>
    <dgm:cxn modelId="{32576761-43B7-5C4F-938A-5355D7EB7004}" type="presParOf" srcId="{CDB09A30-C4B8-5243-81FF-B85F1C48AF4E}" destId="{F93AE883-3B62-294E-BF82-FF7227CF9854}" srcOrd="6" destOrd="0" presId="urn:microsoft.com/office/officeart/2005/8/layout/matrix1"/>
    <dgm:cxn modelId="{C16469A3-D6BF-4349-8A79-79E66993B28E}" type="presParOf" srcId="{CDB09A30-C4B8-5243-81FF-B85F1C48AF4E}" destId="{3E3C0520-8DE2-9448-9CFB-1EA372395A03}" srcOrd="7" destOrd="0" presId="urn:microsoft.com/office/officeart/2005/8/layout/matrix1"/>
    <dgm:cxn modelId="{CF5C9524-9E29-9D49-B458-DAEEF1ED2552}" type="presParOf" srcId="{C41A2502-2A39-1B4B-8DBB-694B100A0598}" destId="{B4DBE19D-95F6-A14F-8F3D-3A076590A7FF}"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D56EB8-A6DA-2A41-BF69-7052F426F36F}"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D1E57416-161F-7647-A4C7-7A532E319166}">
      <dgm:prSet phldrT="[Text]" custT="1"/>
      <dgm:spPr/>
      <dgm:t>
        <a:bodyPr/>
        <a:lstStyle/>
        <a:p>
          <a:r>
            <a:rPr lang="en-US" sz="1800" b="1" dirty="0">
              <a:solidFill>
                <a:srgbClr val="09213B"/>
              </a:solidFill>
            </a:rPr>
            <a:t>Visual learners prefer:</a:t>
          </a:r>
        </a:p>
        <a:p>
          <a:r>
            <a:rPr lang="en-US" sz="1200" b="1" dirty="0">
              <a:solidFill>
                <a:srgbClr val="09213B"/>
              </a:solidFill>
            </a:rPr>
            <a:t>Demonstration</a:t>
          </a:r>
        </a:p>
        <a:p>
          <a:r>
            <a:rPr lang="en-US" sz="1200" b="1" dirty="0">
              <a:solidFill>
                <a:srgbClr val="09213B"/>
              </a:solidFill>
            </a:rPr>
            <a:t>Creative imagery or visual cues</a:t>
          </a:r>
        </a:p>
        <a:p>
          <a:r>
            <a:rPr lang="en-US" sz="1200" b="1" dirty="0">
              <a:solidFill>
                <a:srgbClr val="09213B"/>
              </a:solidFill>
            </a:rPr>
            <a:t>Seeing their own body or handouts/visuals </a:t>
          </a:r>
        </a:p>
      </dgm:t>
    </dgm:pt>
    <dgm:pt modelId="{6193DC24-02B4-9747-BC74-2AB601B96F55}" type="parTrans" cxnId="{85106F5D-37D0-EC4B-BB88-C1E1A18D0A18}">
      <dgm:prSet/>
      <dgm:spPr/>
      <dgm:t>
        <a:bodyPr/>
        <a:lstStyle/>
        <a:p>
          <a:endParaRPr lang="en-US"/>
        </a:p>
      </dgm:t>
    </dgm:pt>
    <dgm:pt modelId="{0ED3E490-B7E4-C945-931A-3D70E0FAA5F8}" type="sibTrans" cxnId="{85106F5D-37D0-EC4B-BB88-C1E1A18D0A18}">
      <dgm:prSet/>
      <dgm:spPr/>
      <dgm:t>
        <a:bodyPr/>
        <a:lstStyle/>
        <a:p>
          <a:endParaRPr lang="en-US"/>
        </a:p>
      </dgm:t>
    </dgm:pt>
    <dgm:pt modelId="{67C810B3-650C-7346-8A46-CC737564FC4D}">
      <dgm:prSet phldrT="[Text]" custT="1"/>
      <dgm:spPr/>
      <dgm:t>
        <a:bodyPr/>
        <a:lstStyle/>
        <a:p>
          <a:r>
            <a:rPr lang="en-US" sz="1800" b="1" dirty="0">
              <a:solidFill>
                <a:srgbClr val="09213B"/>
              </a:solidFill>
            </a:rPr>
            <a:t>Auditory learners prefer:</a:t>
          </a:r>
        </a:p>
        <a:p>
          <a:r>
            <a:rPr lang="en-US" sz="1200" b="1" dirty="0">
              <a:solidFill>
                <a:srgbClr val="09213B"/>
              </a:solidFill>
            </a:rPr>
            <a:t>Good verbal cues</a:t>
          </a:r>
        </a:p>
        <a:p>
          <a:r>
            <a:rPr lang="en-US" sz="1200" b="1" dirty="0">
              <a:solidFill>
                <a:srgbClr val="09213B"/>
              </a:solidFill>
            </a:rPr>
            <a:t>To memorize your words</a:t>
          </a:r>
        </a:p>
        <a:p>
          <a:r>
            <a:rPr lang="en-US" sz="1200" b="1" dirty="0">
              <a:solidFill>
                <a:srgbClr val="09213B"/>
              </a:solidFill>
            </a:rPr>
            <a:t>Sharing &amp; discussion</a:t>
          </a:r>
        </a:p>
      </dgm:t>
    </dgm:pt>
    <dgm:pt modelId="{E13424A5-5BF8-5842-967B-89C62E83F047}" type="parTrans" cxnId="{9B4A1923-2AF3-BE4B-8DFA-4B4C1A345C5B}">
      <dgm:prSet/>
      <dgm:spPr/>
      <dgm:t>
        <a:bodyPr/>
        <a:lstStyle/>
        <a:p>
          <a:endParaRPr lang="en-US"/>
        </a:p>
      </dgm:t>
    </dgm:pt>
    <dgm:pt modelId="{0442DD8F-1857-BA43-AB50-F601EE2DAD04}" type="sibTrans" cxnId="{9B4A1923-2AF3-BE4B-8DFA-4B4C1A345C5B}">
      <dgm:prSet/>
      <dgm:spPr/>
      <dgm:t>
        <a:bodyPr/>
        <a:lstStyle/>
        <a:p>
          <a:endParaRPr lang="en-US"/>
        </a:p>
      </dgm:t>
    </dgm:pt>
    <dgm:pt modelId="{C5E62230-F78B-1F49-8C51-0737D00DE9DA}">
      <dgm:prSet phldrT="[Text]" custT="1"/>
      <dgm:spPr/>
      <dgm:t>
        <a:bodyPr/>
        <a:lstStyle/>
        <a:p>
          <a:endParaRPr lang="en-US" sz="1800" b="1" dirty="0">
            <a:solidFill>
              <a:srgbClr val="09213B"/>
            </a:solidFill>
          </a:endParaRPr>
        </a:p>
        <a:p>
          <a:r>
            <a:rPr lang="en-US" sz="1800" b="1" dirty="0">
              <a:solidFill>
                <a:srgbClr val="09213B"/>
              </a:solidFill>
            </a:rPr>
            <a:t>Kinesthetic learners prefer:</a:t>
          </a:r>
        </a:p>
        <a:p>
          <a:r>
            <a:rPr lang="en-US" sz="1200" b="1" dirty="0">
              <a:solidFill>
                <a:srgbClr val="09213B"/>
              </a:solidFill>
            </a:rPr>
            <a:t>Physical adjustment or touch to understand teaching points</a:t>
          </a:r>
        </a:p>
        <a:p>
          <a:r>
            <a:rPr lang="en-US" sz="1200" b="1" dirty="0">
              <a:solidFill>
                <a:srgbClr val="09213B"/>
              </a:solidFill>
            </a:rPr>
            <a:t>Good detailed teaching points to help them experience their body</a:t>
          </a:r>
        </a:p>
        <a:p>
          <a:r>
            <a:rPr lang="en-US" sz="1200" b="1" dirty="0">
              <a:solidFill>
                <a:srgbClr val="09213B"/>
              </a:solidFill>
            </a:rPr>
            <a:t>Movement or learning through practice</a:t>
          </a:r>
        </a:p>
        <a:p>
          <a:endParaRPr lang="en-US" sz="1200" dirty="0"/>
        </a:p>
        <a:p>
          <a:endParaRPr lang="en-US" sz="1800" dirty="0"/>
        </a:p>
      </dgm:t>
    </dgm:pt>
    <dgm:pt modelId="{1CB7BA0A-36D6-A549-946E-571C8BE7340D}" type="parTrans" cxnId="{C8FC5D63-F1E1-984F-ABB3-4013C82CDC8F}">
      <dgm:prSet/>
      <dgm:spPr/>
      <dgm:t>
        <a:bodyPr/>
        <a:lstStyle/>
        <a:p>
          <a:endParaRPr lang="en-US"/>
        </a:p>
      </dgm:t>
    </dgm:pt>
    <dgm:pt modelId="{899E96B3-12C3-0345-ACF0-DDA0312D489E}" type="sibTrans" cxnId="{C8FC5D63-F1E1-984F-ABB3-4013C82CDC8F}">
      <dgm:prSet/>
      <dgm:spPr/>
      <dgm:t>
        <a:bodyPr/>
        <a:lstStyle/>
        <a:p>
          <a:endParaRPr lang="en-US"/>
        </a:p>
      </dgm:t>
    </dgm:pt>
    <dgm:pt modelId="{93F3B256-37D6-5A4A-8784-65596BDF69CC}" type="pres">
      <dgm:prSet presAssocID="{93D56EB8-A6DA-2A41-BF69-7052F426F36F}" presName="linear" presStyleCnt="0">
        <dgm:presLayoutVars>
          <dgm:dir/>
          <dgm:animLvl val="lvl"/>
          <dgm:resizeHandles val="exact"/>
        </dgm:presLayoutVars>
      </dgm:prSet>
      <dgm:spPr/>
    </dgm:pt>
    <dgm:pt modelId="{CC8C91AD-78EE-9D49-915D-E7EAADB23B09}" type="pres">
      <dgm:prSet presAssocID="{D1E57416-161F-7647-A4C7-7A532E319166}" presName="parentLin" presStyleCnt="0"/>
      <dgm:spPr/>
    </dgm:pt>
    <dgm:pt modelId="{6D59A15B-25BC-1040-BF6A-FE344F22D118}" type="pres">
      <dgm:prSet presAssocID="{D1E57416-161F-7647-A4C7-7A532E319166}" presName="parentLeftMargin" presStyleLbl="node1" presStyleIdx="0" presStyleCnt="3"/>
      <dgm:spPr/>
    </dgm:pt>
    <dgm:pt modelId="{A34D8448-631A-9846-A3D9-9CE30AD4533C}" type="pres">
      <dgm:prSet presAssocID="{D1E57416-161F-7647-A4C7-7A532E319166}" presName="parentText" presStyleLbl="node1" presStyleIdx="0" presStyleCnt="3" custScaleX="99842" custScaleY="183748">
        <dgm:presLayoutVars>
          <dgm:chMax val="0"/>
          <dgm:bulletEnabled val="1"/>
        </dgm:presLayoutVars>
      </dgm:prSet>
      <dgm:spPr/>
    </dgm:pt>
    <dgm:pt modelId="{B16C277A-EE00-EB4B-B744-B1D18FC2403B}" type="pres">
      <dgm:prSet presAssocID="{D1E57416-161F-7647-A4C7-7A532E319166}" presName="negativeSpace" presStyleCnt="0"/>
      <dgm:spPr/>
    </dgm:pt>
    <dgm:pt modelId="{2F25AF6E-0345-FB42-B745-D008FB415A5B}" type="pres">
      <dgm:prSet presAssocID="{D1E57416-161F-7647-A4C7-7A532E319166}" presName="childText" presStyleLbl="conFgAcc1" presStyleIdx="0" presStyleCnt="3">
        <dgm:presLayoutVars>
          <dgm:bulletEnabled val="1"/>
        </dgm:presLayoutVars>
      </dgm:prSet>
      <dgm:spPr/>
    </dgm:pt>
    <dgm:pt modelId="{C6477B87-238D-7944-834C-B3E8C56F9D96}" type="pres">
      <dgm:prSet presAssocID="{0ED3E490-B7E4-C945-931A-3D70E0FAA5F8}" presName="spaceBetweenRectangles" presStyleCnt="0"/>
      <dgm:spPr/>
    </dgm:pt>
    <dgm:pt modelId="{884CB8E6-9530-8B4F-8572-0F27C92D9C70}" type="pres">
      <dgm:prSet presAssocID="{67C810B3-650C-7346-8A46-CC737564FC4D}" presName="parentLin" presStyleCnt="0"/>
      <dgm:spPr/>
    </dgm:pt>
    <dgm:pt modelId="{7061E94D-3339-BF4D-9BDF-7CA654FBEE4E}" type="pres">
      <dgm:prSet presAssocID="{67C810B3-650C-7346-8A46-CC737564FC4D}" presName="parentLeftMargin" presStyleLbl="node1" presStyleIdx="0" presStyleCnt="3"/>
      <dgm:spPr/>
    </dgm:pt>
    <dgm:pt modelId="{E408A0DB-2BD7-0F47-8066-7C0DA5075D10}" type="pres">
      <dgm:prSet presAssocID="{67C810B3-650C-7346-8A46-CC737564FC4D}" presName="parentText" presStyleLbl="node1" presStyleIdx="1" presStyleCnt="3" custScaleX="99311" custScaleY="203711" custLinFactNeighborX="2614" custLinFactNeighborY="3560">
        <dgm:presLayoutVars>
          <dgm:chMax val="0"/>
          <dgm:bulletEnabled val="1"/>
        </dgm:presLayoutVars>
      </dgm:prSet>
      <dgm:spPr/>
    </dgm:pt>
    <dgm:pt modelId="{D4826CD0-4490-C44B-AE9C-36F883C50F2A}" type="pres">
      <dgm:prSet presAssocID="{67C810B3-650C-7346-8A46-CC737564FC4D}" presName="negativeSpace" presStyleCnt="0"/>
      <dgm:spPr/>
    </dgm:pt>
    <dgm:pt modelId="{CF3142E0-27C5-224C-9A05-EA5F5C96EE76}" type="pres">
      <dgm:prSet presAssocID="{67C810B3-650C-7346-8A46-CC737564FC4D}" presName="childText" presStyleLbl="conFgAcc1" presStyleIdx="1" presStyleCnt="3">
        <dgm:presLayoutVars>
          <dgm:bulletEnabled val="1"/>
        </dgm:presLayoutVars>
      </dgm:prSet>
      <dgm:spPr/>
    </dgm:pt>
    <dgm:pt modelId="{A3314F05-E580-1941-8FD3-A16C2B41689B}" type="pres">
      <dgm:prSet presAssocID="{0442DD8F-1857-BA43-AB50-F601EE2DAD04}" presName="spaceBetweenRectangles" presStyleCnt="0"/>
      <dgm:spPr/>
    </dgm:pt>
    <dgm:pt modelId="{0C6C0F9B-0C7D-3A46-A471-03F369C03309}" type="pres">
      <dgm:prSet presAssocID="{C5E62230-F78B-1F49-8C51-0737D00DE9DA}" presName="parentLin" presStyleCnt="0"/>
      <dgm:spPr/>
    </dgm:pt>
    <dgm:pt modelId="{E553D1F2-5577-E84C-8E3E-83AE31E7BAC7}" type="pres">
      <dgm:prSet presAssocID="{C5E62230-F78B-1F49-8C51-0737D00DE9DA}" presName="parentLeftMargin" presStyleLbl="node1" presStyleIdx="1" presStyleCnt="3"/>
      <dgm:spPr/>
    </dgm:pt>
    <dgm:pt modelId="{8555037C-EFA0-1547-8975-4CE41A1A0424}" type="pres">
      <dgm:prSet presAssocID="{C5E62230-F78B-1F49-8C51-0737D00DE9DA}" presName="parentText" presStyleLbl="node1" presStyleIdx="2" presStyleCnt="3" custScaleX="99311" custScaleY="195605">
        <dgm:presLayoutVars>
          <dgm:chMax val="0"/>
          <dgm:bulletEnabled val="1"/>
        </dgm:presLayoutVars>
      </dgm:prSet>
      <dgm:spPr/>
    </dgm:pt>
    <dgm:pt modelId="{42E328A0-93D0-B44B-832E-4523DFBC7412}" type="pres">
      <dgm:prSet presAssocID="{C5E62230-F78B-1F49-8C51-0737D00DE9DA}" presName="negativeSpace" presStyleCnt="0"/>
      <dgm:spPr/>
    </dgm:pt>
    <dgm:pt modelId="{BC896599-8FC7-9C4C-81F7-28C01E7B1921}" type="pres">
      <dgm:prSet presAssocID="{C5E62230-F78B-1F49-8C51-0737D00DE9DA}" presName="childText" presStyleLbl="conFgAcc1" presStyleIdx="2" presStyleCnt="3">
        <dgm:presLayoutVars>
          <dgm:bulletEnabled val="1"/>
        </dgm:presLayoutVars>
      </dgm:prSet>
      <dgm:spPr/>
    </dgm:pt>
  </dgm:ptLst>
  <dgm:cxnLst>
    <dgm:cxn modelId="{B9CC8204-541F-3A48-96E5-DECF501E74FC}" type="presOf" srcId="{C5E62230-F78B-1F49-8C51-0737D00DE9DA}" destId="{E553D1F2-5577-E84C-8E3E-83AE31E7BAC7}" srcOrd="0" destOrd="0" presId="urn:microsoft.com/office/officeart/2005/8/layout/list1"/>
    <dgm:cxn modelId="{9B4A1923-2AF3-BE4B-8DFA-4B4C1A345C5B}" srcId="{93D56EB8-A6DA-2A41-BF69-7052F426F36F}" destId="{67C810B3-650C-7346-8A46-CC737564FC4D}" srcOrd="1" destOrd="0" parTransId="{E13424A5-5BF8-5842-967B-89C62E83F047}" sibTransId="{0442DD8F-1857-BA43-AB50-F601EE2DAD04}"/>
    <dgm:cxn modelId="{4DD31D3D-B800-0A4B-ACF9-9E9CD4C1C2AC}" type="presOf" srcId="{93D56EB8-A6DA-2A41-BF69-7052F426F36F}" destId="{93F3B256-37D6-5A4A-8784-65596BDF69CC}" srcOrd="0" destOrd="0" presId="urn:microsoft.com/office/officeart/2005/8/layout/list1"/>
    <dgm:cxn modelId="{85106F5D-37D0-EC4B-BB88-C1E1A18D0A18}" srcId="{93D56EB8-A6DA-2A41-BF69-7052F426F36F}" destId="{D1E57416-161F-7647-A4C7-7A532E319166}" srcOrd="0" destOrd="0" parTransId="{6193DC24-02B4-9747-BC74-2AB601B96F55}" sibTransId="{0ED3E490-B7E4-C945-931A-3D70E0FAA5F8}"/>
    <dgm:cxn modelId="{C8FC5D63-F1E1-984F-ABB3-4013C82CDC8F}" srcId="{93D56EB8-A6DA-2A41-BF69-7052F426F36F}" destId="{C5E62230-F78B-1F49-8C51-0737D00DE9DA}" srcOrd="2" destOrd="0" parTransId="{1CB7BA0A-36D6-A549-946E-571C8BE7340D}" sibTransId="{899E96B3-12C3-0345-ACF0-DDA0312D489E}"/>
    <dgm:cxn modelId="{EEA7B878-CF18-8049-B3EE-34DCCC91F2EB}" type="presOf" srcId="{D1E57416-161F-7647-A4C7-7A532E319166}" destId="{6D59A15B-25BC-1040-BF6A-FE344F22D118}" srcOrd="0" destOrd="0" presId="urn:microsoft.com/office/officeart/2005/8/layout/list1"/>
    <dgm:cxn modelId="{3404D2A5-22E8-C54B-9F8B-705E10385388}" type="presOf" srcId="{67C810B3-650C-7346-8A46-CC737564FC4D}" destId="{E408A0DB-2BD7-0F47-8066-7C0DA5075D10}" srcOrd="1" destOrd="0" presId="urn:microsoft.com/office/officeart/2005/8/layout/list1"/>
    <dgm:cxn modelId="{935BFDAD-55DD-6A4F-B38A-5E2C74871127}" type="presOf" srcId="{67C810B3-650C-7346-8A46-CC737564FC4D}" destId="{7061E94D-3339-BF4D-9BDF-7CA654FBEE4E}" srcOrd="0" destOrd="0" presId="urn:microsoft.com/office/officeart/2005/8/layout/list1"/>
    <dgm:cxn modelId="{D581B2B8-41E6-0A41-80C7-5C68D0D9388B}" type="presOf" srcId="{D1E57416-161F-7647-A4C7-7A532E319166}" destId="{A34D8448-631A-9846-A3D9-9CE30AD4533C}" srcOrd="1" destOrd="0" presId="urn:microsoft.com/office/officeart/2005/8/layout/list1"/>
    <dgm:cxn modelId="{05AF90C4-2057-DB44-B09E-EEAC38AA3260}" type="presOf" srcId="{C5E62230-F78B-1F49-8C51-0737D00DE9DA}" destId="{8555037C-EFA0-1547-8975-4CE41A1A0424}" srcOrd="1" destOrd="0" presId="urn:microsoft.com/office/officeart/2005/8/layout/list1"/>
    <dgm:cxn modelId="{AA71D55C-02BB-A847-B1A3-E0410F77BFF9}" type="presParOf" srcId="{93F3B256-37D6-5A4A-8784-65596BDF69CC}" destId="{CC8C91AD-78EE-9D49-915D-E7EAADB23B09}" srcOrd="0" destOrd="0" presId="urn:microsoft.com/office/officeart/2005/8/layout/list1"/>
    <dgm:cxn modelId="{0E3120B4-C185-A24D-B7B4-91F5994B946F}" type="presParOf" srcId="{CC8C91AD-78EE-9D49-915D-E7EAADB23B09}" destId="{6D59A15B-25BC-1040-BF6A-FE344F22D118}" srcOrd="0" destOrd="0" presId="urn:microsoft.com/office/officeart/2005/8/layout/list1"/>
    <dgm:cxn modelId="{FF5BDB63-4EBF-1149-8DDE-A269C7129E9D}" type="presParOf" srcId="{CC8C91AD-78EE-9D49-915D-E7EAADB23B09}" destId="{A34D8448-631A-9846-A3D9-9CE30AD4533C}" srcOrd="1" destOrd="0" presId="urn:microsoft.com/office/officeart/2005/8/layout/list1"/>
    <dgm:cxn modelId="{DE896232-CD73-3B45-A8F0-6A7213379DEC}" type="presParOf" srcId="{93F3B256-37D6-5A4A-8784-65596BDF69CC}" destId="{B16C277A-EE00-EB4B-B744-B1D18FC2403B}" srcOrd="1" destOrd="0" presId="urn:microsoft.com/office/officeart/2005/8/layout/list1"/>
    <dgm:cxn modelId="{E6C7A7F2-3D05-D945-8502-F0B5C90121F5}" type="presParOf" srcId="{93F3B256-37D6-5A4A-8784-65596BDF69CC}" destId="{2F25AF6E-0345-FB42-B745-D008FB415A5B}" srcOrd="2" destOrd="0" presId="urn:microsoft.com/office/officeart/2005/8/layout/list1"/>
    <dgm:cxn modelId="{81C97E01-DBC7-1944-A243-D23E8CB29303}" type="presParOf" srcId="{93F3B256-37D6-5A4A-8784-65596BDF69CC}" destId="{C6477B87-238D-7944-834C-B3E8C56F9D96}" srcOrd="3" destOrd="0" presId="urn:microsoft.com/office/officeart/2005/8/layout/list1"/>
    <dgm:cxn modelId="{69C4C02C-2498-CF48-A4AF-AD6BF8AB346A}" type="presParOf" srcId="{93F3B256-37D6-5A4A-8784-65596BDF69CC}" destId="{884CB8E6-9530-8B4F-8572-0F27C92D9C70}" srcOrd="4" destOrd="0" presId="urn:microsoft.com/office/officeart/2005/8/layout/list1"/>
    <dgm:cxn modelId="{60900090-34D7-9647-92DE-E99B5493C031}" type="presParOf" srcId="{884CB8E6-9530-8B4F-8572-0F27C92D9C70}" destId="{7061E94D-3339-BF4D-9BDF-7CA654FBEE4E}" srcOrd="0" destOrd="0" presId="urn:microsoft.com/office/officeart/2005/8/layout/list1"/>
    <dgm:cxn modelId="{9F4D8305-4F4E-9A4F-9A15-80EA1D95A7C1}" type="presParOf" srcId="{884CB8E6-9530-8B4F-8572-0F27C92D9C70}" destId="{E408A0DB-2BD7-0F47-8066-7C0DA5075D10}" srcOrd="1" destOrd="0" presId="urn:microsoft.com/office/officeart/2005/8/layout/list1"/>
    <dgm:cxn modelId="{897908CF-BDEE-DE4A-80C8-2063215982A7}" type="presParOf" srcId="{93F3B256-37D6-5A4A-8784-65596BDF69CC}" destId="{D4826CD0-4490-C44B-AE9C-36F883C50F2A}" srcOrd="5" destOrd="0" presId="urn:microsoft.com/office/officeart/2005/8/layout/list1"/>
    <dgm:cxn modelId="{E031D49F-B291-FA44-9D25-172F895F4FB4}" type="presParOf" srcId="{93F3B256-37D6-5A4A-8784-65596BDF69CC}" destId="{CF3142E0-27C5-224C-9A05-EA5F5C96EE76}" srcOrd="6" destOrd="0" presId="urn:microsoft.com/office/officeart/2005/8/layout/list1"/>
    <dgm:cxn modelId="{A1764107-BA9E-494E-90DF-FED75D656C25}" type="presParOf" srcId="{93F3B256-37D6-5A4A-8784-65596BDF69CC}" destId="{A3314F05-E580-1941-8FD3-A16C2B41689B}" srcOrd="7" destOrd="0" presId="urn:microsoft.com/office/officeart/2005/8/layout/list1"/>
    <dgm:cxn modelId="{790EF816-5708-AE44-BC4B-BD6CAD649220}" type="presParOf" srcId="{93F3B256-37D6-5A4A-8784-65596BDF69CC}" destId="{0C6C0F9B-0C7D-3A46-A471-03F369C03309}" srcOrd="8" destOrd="0" presId="urn:microsoft.com/office/officeart/2005/8/layout/list1"/>
    <dgm:cxn modelId="{C2663154-D16A-DF47-BC0F-9C5792534D25}" type="presParOf" srcId="{0C6C0F9B-0C7D-3A46-A471-03F369C03309}" destId="{E553D1F2-5577-E84C-8E3E-83AE31E7BAC7}" srcOrd="0" destOrd="0" presId="urn:microsoft.com/office/officeart/2005/8/layout/list1"/>
    <dgm:cxn modelId="{3F67C7B7-BAFE-D642-9486-E5D5AD01DD1B}" type="presParOf" srcId="{0C6C0F9B-0C7D-3A46-A471-03F369C03309}" destId="{8555037C-EFA0-1547-8975-4CE41A1A0424}" srcOrd="1" destOrd="0" presId="urn:microsoft.com/office/officeart/2005/8/layout/list1"/>
    <dgm:cxn modelId="{4C36556C-C945-AA48-9486-9F17DDEEF338}" type="presParOf" srcId="{93F3B256-37D6-5A4A-8784-65596BDF69CC}" destId="{42E328A0-93D0-B44B-832E-4523DFBC7412}" srcOrd="9" destOrd="0" presId="urn:microsoft.com/office/officeart/2005/8/layout/list1"/>
    <dgm:cxn modelId="{10C2EBAE-1858-5847-B15D-1EA833C64718}" type="presParOf" srcId="{93F3B256-37D6-5A4A-8784-65596BDF69CC}" destId="{BC896599-8FC7-9C4C-81F7-28C01E7B1921}"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27EC64-ABBD-E943-B308-D7939557389F}">
      <dsp:nvSpPr>
        <dsp:cNvPr id="0" name=""/>
        <dsp:cNvSpPr/>
      </dsp:nvSpPr>
      <dsp:spPr>
        <a:xfrm rot="16200000">
          <a:off x="292973" y="-292973"/>
          <a:ext cx="2942697" cy="3528643"/>
        </a:xfrm>
        <a:prstGeom prst="round1Rect">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2"/>
              </a:solidFill>
            </a:rPr>
            <a:t>Visual</a:t>
          </a:r>
        </a:p>
        <a:p>
          <a:pPr marL="0" lvl="0" indent="0" algn="ctr" defTabSz="1066800">
            <a:lnSpc>
              <a:spcPct val="90000"/>
            </a:lnSpc>
            <a:spcBef>
              <a:spcPct val="0"/>
            </a:spcBef>
            <a:spcAft>
              <a:spcPct val="35000"/>
            </a:spcAft>
            <a:buNone/>
          </a:pPr>
          <a:r>
            <a:rPr lang="en-US" sz="1200" b="1" kern="1200" dirty="0">
              <a:solidFill>
                <a:schemeClr val="tx2"/>
              </a:solidFill>
            </a:rPr>
            <a:t>Memorize using pictures</a:t>
          </a:r>
        </a:p>
        <a:p>
          <a:pPr marL="0" lvl="0" indent="0" algn="ctr" defTabSz="1066800">
            <a:lnSpc>
              <a:spcPct val="90000"/>
            </a:lnSpc>
            <a:spcBef>
              <a:spcPct val="0"/>
            </a:spcBef>
            <a:spcAft>
              <a:spcPct val="35000"/>
            </a:spcAft>
            <a:buNone/>
          </a:pPr>
          <a:r>
            <a:rPr lang="en-US" sz="1200" b="1" kern="1200" dirty="0">
              <a:solidFill>
                <a:schemeClr val="tx2"/>
              </a:solidFill>
            </a:rPr>
            <a:t>Notice details</a:t>
          </a:r>
        </a:p>
        <a:p>
          <a:pPr marL="0" lvl="0" indent="0" algn="ctr" defTabSz="1066800">
            <a:lnSpc>
              <a:spcPct val="90000"/>
            </a:lnSpc>
            <a:spcBef>
              <a:spcPct val="0"/>
            </a:spcBef>
            <a:spcAft>
              <a:spcPct val="35000"/>
            </a:spcAft>
            <a:buNone/>
          </a:pPr>
          <a:r>
            <a:rPr lang="en-US" sz="1200" b="1" kern="1200" dirty="0">
              <a:solidFill>
                <a:schemeClr val="tx2"/>
              </a:solidFill>
            </a:rPr>
            <a:t>Like to closely observe </a:t>
          </a:r>
        </a:p>
        <a:p>
          <a:pPr marL="0" lvl="0" indent="0" algn="ctr" defTabSz="1066800">
            <a:lnSpc>
              <a:spcPct val="90000"/>
            </a:lnSpc>
            <a:spcBef>
              <a:spcPct val="0"/>
            </a:spcBef>
            <a:spcAft>
              <a:spcPct val="35000"/>
            </a:spcAft>
            <a:buNone/>
          </a:pPr>
          <a:r>
            <a:rPr lang="en-US" sz="1200" b="1" kern="1200" dirty="0">
              <a:solidFill>
                <a:schemeClr val="tx2"/>
              </a:solidFill>
            </a:rPr>
            <a:t>Like watching DVDs, etc.</a:t>
          </a:r>
        </a:p>
      </dsp:txBody>
      <dsp:txXfrm rot="5400000">
        <a:off x="0" y="0"/>
        <a:ext cx="3528643" cy="2207022"/>
      </dsp:txXfrm>
    </dsp:sp>
    <dsp:sp modelId="{6DB1AF8D-2447-8B48-9896-092678C03D48}">
      <dsp:nvSpPr>
        <dsp:cNvPr id="0" name=""/>
        <dsp:cNvSpPr/>
      </dsp:nvSpPr>
      <dsp:spPr>
        <a:xfrm>
          <a:off x="3528643" y="0"/>
          <a:ext cx="3528643" cy="2942697"/>
        </a:xfrm>
        <a:prstGeom prst="round1Rect">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09213B"/>
              </a:solidFill>
            </a:rPr>
            <a:t>Kinesthetic</a:t>
          </a:r>
        </a:p>
        <a:p>
          <a:pPr marL="0" lvl="0" indent="0" algn="ctr" defTabSz="1066800">
            <a:lnSpc>
              <a:spcPct val="90000"/>
            </a:lnSpc>
            <a:spcBef>
              <a:spcPct val="0"/>
            </a:spcBef>
            <a:spcAft>
              <a:spcPct val="35000"/>
            </a:spcAft>
            <a:buNone/>
          </a:pPr>
          <a:r>
            <a:rPr lang="en-US" sz="1200" b="1" kern="1200" dirty="0">
              <a:solidFill>
                <a:srgbClr val="09213B"/>
              </a:solidFill>
            </a:rPr>
            <a:t>Are tactile towards others</a:t>
          </a:r>
        </a:p>
        <a:p>
          <a:pPr marL="0" lvl="0" indent="0" algn="ctr" defTabSz="1066800">
            <a:lnSpc>
              <a:spcPct val="90000"/>
            </a:lnSpc>
            <a:spcBef>
              <a:spcPct val="0"/>
            </a:spcBef>
            <a:spcAft>
              <a:spcPct val="35000"/>
            </a:spcAft>
            <a:buNone/>
          </a:pPr>
          <a:r>
            <a:rPr lang="en-US" sz="1200" b="1" kern="1200" dirty="0">
              <a:solidFill>
                <a:srgbClr val="09213B"/>
              </a:solidFill>
            </a:rPr>
            <a:t>Enjoys worksheets &amp; discussions</a:t>
          </a:r>
        </a:p>
        <a:p>
          <a:pPr marL="0" lvl="0" indent="0" algn="ctr" defTabSz="1066800">
            <a:lnSpc>
              <a:spcPct val="90000"/>
            </a:lnSpc>
            <a:spcBef>
              <a:spcPct val="0"/>
            </a:spcBef>
            <a:spcAft>
              <a:spcPct val="35000"/>
            </a:spcAft>
            <a:buNone/>
          </a:pPr>
          <a:r>
            <a:rPr lang="en-US" sz="1200" b="1" kern="1200" dirty="0">
              <a:solidFill>
                <a:srgbClr val="09213B"/>
              </a:solidFill>
            </a:rPr>
            <a:t>Likes practical activities</a:t>
          </a:r>
        </a:p>
        <a:p>
          <a:pPr marL="0" lvl="0" indent="0" algn="ctr" defTabSz="1066800">
            <a:lnSpc>
              <a:spcPct val="90000"/>
            </a:lnSpc>
            <a:spcBef>
              <a:spcPct val="0"/>
            </a:spcBef>
            <a:spcAft>
              <a:spcPct val="35000"/>
            </a:spcAft>
            <a:buNone/>
          </a:pPr>
          <a:r>
            <a:rPr lang="en-US" sz="1200" b="1" kern="1200" dirty="0">
              <a:solidFill>
                <a:srgbClr val="09213B"/>
              </a:solidFill>
            </a:rPr>
            <a:t>Uses hands whilst talking</a:t>
          </a:r>
        </a:p>
      </dsp:txBody>
      <dsp:txXfrm>
        <a:off x="3528643" y="0"/>
        <a:ext cx="3528643" cy="2207022"/>
      </dsp:txXfrm>
    </dsp:sp>
    <dsp:sp modelId="{A7911319-F39B-0643-98AE-3E5A42F8E806}">
      <dsp:nvSpPr>
        <dsp:cNvPr id="0" name=""/>
        <dsp:cNvSpPr/>
      </dsp:nvSpPr>
      <dsp:spPr>
        <a:xfrm rot="10800000">
          <a:off x="13514" y="2942697"/>
          <a:ext cx="3528643" cy="2942697"/>
        </a:xfrm>
        <a:prstGeom prst="round1Rect">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09213B"/>
              </a:solidFill>
            </a:rPr>
            <a:t>Auditory</a:t>
          </a:r>
        </a:p>
        <a:p>
          <a:pPr marL="0" lvl="0" indent="0" algn="ctr" defTabSz="1066800">
            <a:lnSpc>
              <a:spcPct val="90000"/>
            </a:lnSpc>
            <a:spcBef>
              <a:spcPct val="0"/>
            </a:spcBef>
            <a:spcAft>
              <a:spcPct val="35000"/>
            </a:spcAft>
            <a:buNone/>
          </a:pPr>
          <a:r>
            <a:rPr lang="en-US" sz="1200" b="1" kern="1200" dirty="0">
              <a:solidFill>
                <a:srgbClr val="09213B"/>
              </a:solidFill>
            </a:rPr>
            <a:t>Enjoys talking &amp; listening to others</a:t>
          </a:r>
        </a:p>
        <a:p>
          <a:pPr marL="0" lvl="0" indent="0" algn="ctr" defTabSz="1066800">
            <a:lnSpc>
              <a:spcPct val="90000"/>
            </a:lnSpc>
            <a:spcBef>
              <a:spcPct val="0"/>
            </a:spcBef>
            <a:spcAft>
              <a:spcPct val="35000"/>
            </a:spcAft>
            <a:buNone/>
          </a:pPr>
          <a:r>
            <a:rPr lang="en-US" sz="1200" b="1" kern="1200" dirty="0">
              <a:solidFill>
                <a:srgbClr val="09213B"/>
              </a:solidFill>
            </a:rPr>
            <a:t>Hum, sing, whisper or talk aloud</a:t>
          </a:r>
        </a:p>
        <a:p>
          <a:pPr marL="0" lvl="0" indent="0" algn="ctr" defTabSz="1066800">
            <a:lnSpc>
              <a:spcPct val="90000"/>
            </a:lnSpc>
            <a:spcBef>
              <a:spcPct val="0"/>
            </a:spcBef>
            <a:spcAft>
              <a:spcPct val="35000"/>
            </a:spcAft>
            <a:buNone/>
          </a:pPr>
          <a:r>
            <a:rPr lang="en-US" sz="1200" b="1" kern="1200" dirty="0">
              <a:solidFill>
                <a:srgbClr val="09213B"/>
              </a:solidFill>
            </a:rPr>
            <a:t>Often asks questions</a:t>
          </a:r>
        </a:p>
        <a:p>
          <a:pPr marL="0" lvl="0" indent="0" algn="ctr" defTabSz="1066800">
            <a:lnSpc>
              <a:spcPct val="90000"/>
            </a:lnSpc>
            <a:spcBef>
              <a:spcPct val="0"/>
            </a:spcBef>
            <a:spcAft>
              <a:spcPct val="35000"/>
            </a:spcAft>
            <a:buNone/>
          </a:pPr>
          <a:r>
            <a:rPr lang="en-US" sz="1200" b="1" kern="1200" dirty="0">
              <a:solidFill>
                <a:srgbClr val="09213B"/>
              </a:solidFill>
            </a:rPr>
            <a:t>Can dislike noisy environments</a:t>
          </a:r>
        </a:p>
        <a:p>
          <a:pPr marL="0" lvl="0" indent="0" algn="ctr" defTabSz="1066800">
            <a:lnSpc>
              <a:spcPct val="90000"/>
            </a:lnSpc>
            <a:spcBef>
              <a:spcPct val="0"/>
            </a:spcBef>
            <a:spcAft>
              <a:spcPct val="35000"/>
            </a:spcAft>
            <a:buNone/>
          </a:pPr>
          <a:endParaRPr lang="en-US" sz="1200" kern="1200" dirty="0"/>
        </a:p>
      </dsp:txBody>
      <dsp:txXfrm rot="10800000">
        <a:off x="13514" y="3678371"/>
        <a:ext cx="3528643" cy="2207022"/>
      </dsp:txXfrm>
    </dsp:sp>
    <dsp:sp modelId="{F93AE883-3B62-294E-BF82-FF7227CF9854}">
      <dsp:nvSpPr>
        <dsp:cNvPr id="0" name=""/>
        <dsp:cNvSpPr/>
      </dsp:nvSpPr>
      <dsp:spPr>
        <a:xfrm rot="5400000">
          <a:off x="3821616" y="2649724"/>
          <a:ext cx="2942697" cy="3528643"/>
        </a:xfrm>
        <a:prstGeom prst="round1Rect">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09213B"/>
              </a:solidFill>
            </a:rPr>
            <a:t>Read &amp; write</a:t>
          </a:r>
        </a:p>
        <a:p>
          <a:pPr marL="0" lvl="0" indent="0" algn="ctr" defTabSz="1066800">
            <a:lnSpc>
              <a:spcPct val="90000"/>
            </a:lnSpc>
            <a:spcBef>
              <a:spcPct val="0"/>
            </a:spcBef>
            <a:spcAft>
              <a:spcPct val="35000"/>
            </a:spcAft>
            <a:buNone/>
          </a:pPr>
          <a:r>
            <a:rPr lang="en-US" sz="1200" b="1" kern="1200" dirty="0">
              <a:solidFill>
                <a:srgbClr val="09213B"/>
              </a:solidFill>
            </a:rPr>
            <a:t>Good spellers &amp; handwriting</a:t>
          </a:r>
        </a:p>
        <a:p>
          <a:pPr marL="0" lvl="0" indent="0" algn="ctr" defTabSz="1066800">
            <a:lnSpc>
              <a:spcPct val="90000"/>
            </a:lnSpc>
            <a:spcBef>
              <a:spcPct val="0"/>
            </a:spcBef>
            <a:spcAft>
              <a:spcPct val="35000"/>
            </a:spcAft>
            <a:buNone/>
          </a:pPr>
          <a:r>
            <a:rPr lang="en-US" sz="1200" b="1" kern="1200" dirty="0">
              <a:solidFill>
                <a:srgbClr val="09213B"/>
              </a:solidFill>
            </a:rPr>
            <a:t>Enjoys research</a:t>
          </a:r>
        </a:p>
        <a:p>
          <a:pPr marL="0" lvl="0" indent="0" algn="ctr" defTabSz="1066800">
            <a:lnSpc>
              <a:spcPct val="90000"/>
            </a:lnSpc>
            <a:spcBef>
              <a:spcPct val="0"/>
            </a:spcBef>
            <a:spcAft>
              <a:spcPct val="35000"/>
            </a:spcAft>
            <a:buNone/>
          </a:pPr>
          <a:r>
            <a:rPr lang="en-US" sz="1200" b="1" kern="1200" dirty="0">
              <a:solidFill>
                <a:srgbClr val="09213B"/>
              </a:solidFill>
            </a:rPr>
            <a:t>Likes to read books</a:t>
          </a:r>
        </a:p>
        <a:p>
          <a:pPr marL="0" lvl="0" indent="0" algn="ctr" defTabSz="1066800">
            <a:lnSpc>
              <a:spcPct val="90000"/>
            </a:lnSpc>
            <a:spcBef>
              <a:spcPct val="0"/>
            </a:spcBef>
            <a:spcAft>
              <a:spcPct val="35000"/>
            </a:spcAft>
            <a:buNone/>
          </a:pPr>
          <a:r>
            <a:rPr lang="en-US" sz="1200" b="1" kern="1200" dirty="0">
              <a:solidFill>
                <a:srgbClr val="09213B"/>
              </a:solidFill>
            </a:rPr>
            <a:t>Uses dictionary &amp; thesaurus</a:t>
          </a:r>
        </a:p>
        <a:p>
          <a:pPr marL="0" lvl="0" indent="0" algn="ctr" defTabSz="1066800">
            <a:lnSpc>
              <a:spcPct val="90000"/>
            </a:lnSpc>
            <a:spcBef>
              <a:spcPct val="0"/>
            </a:spcBef>
            <a:spcAft>
              <a:spcPct val="35000"/>
            </a:spcAft>
            <a:buNone/>
          </a:pPr>
          <a:r>
            <a:rPr lang="en-US" sz="1200" b="1" kern="1200" dirty="0">
              <a:solidFill>
                <a:srgbClr val="09213B"/>
              </a:solidFill>
            </a:rPr>
            <a:t>Writes lists and makes notes</a:t>
          </a:r>
        </a:p>
        <a:p>
          <a:pPr marL="0" lvl="0" indent="0" algn="ctr" defTabSz="1066800">
            <a:lnSpc>
              <a:spcPct val="90000"/>
            </a:lnSpc>
            <a:spcBef>
              <a:spcPct val="0"/>
            </a:spcBef>
            <a:spcAft>
              <a:spcPct val="35000"/>
            </a:spcAft>
            <a:buNone/>
          </a:pPr>
          <a:endParaRPr lang="en-US" sz="1200" kern="1200" dirty="0"/>
        </a:p>
        <a:p>
          <a:pPr marL="0" lvl="0" indent="0" algn="ctr" defTabSz="1066800">
            <a:lnSpc>
              <a:spcPct val="90000"/>
            </a:lnSpc>
            <a:spcBef>
              <a:spcPct val="0"/>
            </a:spcBef>
            <a:spcAft>
              <a:spcPct val="35000"/>
            </a:spcAft>
            <a:buNone/>
          </a:pPr>
          <a:endParaRPr lang="en-US" sz="1200" kern="1200" dirty="0"/>
        </a:p>
      </dsp:txBody>
      <dsp:txXfrm rot="-5400000">
        <a:off x="3528643" y="3678371"/>
        <a:ext cx="3528643" cy="2207022"/>
      </dsp:txXfrm>
    </dsp:sp>
    <dsp:sp modelId="{B4DBE19D-95F6-A14F-8F3D-3A076590A7FF}">
      <dsp:nvSpPr>
        <dsp:cNvPr id="0" name=""/>
        <dsp:cNvSpPr/>
      </dsp:nvSpPr>
      <dsp:spPr>
        <a:xfrm>
          <a:off x="2470050" y="2207022"/>
          <a:ext cx="2117185" cy="1471348"/>
        </a:xfrm>
        <a:prstGeom prst="roundRect">
          <a:avLst/>
        </a:prstGeom>
        <a:solidFill>
          <a:schemeClr val="accent1">
            <a:tint val="60000"/>
            <a:hueOff val="0"/>
            <a:satOff val="0"/>
            <a:lumOff val="0"/>
            <a:alphaOff val="0"/>
          </a:schemeClr>
        </a:solidFill>
        <a:ln>
          <a:noFill/>
        </a:ln>
        <a:effectLst>
          <a:outerShdw blurRad="63500" dist="25400" dir="5400000" sx="101000" sy="101000" rotWithShape="0">
            <a:srgbClr val="000000">
              <a:alpha val="40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kern="1200" dirty="0"/>
            <a:t>There are four main types of learning styles</a:t>
          </a:r>
        </a:p>
      </dsp:txBody>
      <dsp:txXfrm>
        <a:off x="2541875" y="2278847"/>
        <a:ext cx="1973535" cy="13276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25AF6E-0345-FB42-B745-D008FB415A5B}">
      <dsp:nvSpPr>
        <dsp:cNvPr id="0" name=""/>
        <dsp:cNvSpPr/>
      </dsp:nvSpPr>
      <dsp:spPr>
        <a:xfrm>
          <a:off x="0" y="818943"/>
          <a:ext cx="8042275" cy="50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34D8448-631A-9846-A3D9-9CE30AD4533C}">
      <dsp:nvSpPr>
        <dsp:cNvPr id="0" name=""/>
        <dsp:cNvSpPr/>
      </dsp:nvSpPr>
      <dsp:spPr>
        <a:xfrm>
          <a:off x="402113" y="29295"/>
          <a:ext cx="5620697" cy="1084848"/>
        </a:xfrm>
        <a:prstGeom prst="roundRect">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2785" tIns="0" rIns="212785" bIns="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rgbClr val="09213B"/>
              </a:solidFill>
            </a:rPr>
            <a:t>Visual learners prefer:</a:t>
          </a:r>
        </a:p>
        <a:p>
          <a:pPr marL="0" lvl="0" indent="0" algn="l" defTabSz="800100">
            <a:lnSpc>
              <a:spcPct val="90000"/>
            </a:lnSpc>
            <a:spcBef>
              <a:spcPct val="0"/>
            </a:spcBef>
            <a:spcAft>
              <a:spcPct val="35000"/>
            </a:spcAft>
            <a:buNone/>
          </a:pPr>
          <a:r>
            <a:rPr lang="en-US" sz="1200" b="1" kern="1200" dirty="0">
              <a:solidFill>
                <a:srgbClr val="09213B"/>
              </a:solidFill>
            </a:rPr>
            <a:t>Demonstration</a:t>
          </a:r>
        </a:p>
        <a:p>
          <a:pPr marL="0" lvl="0" indent="0" algn="l" defTabSz="800100">
            <a:lnSpc>
              <a:spcPct val="90000"/>
            </a:lnSpc>
            <a:spcBef>
              <a:spcPct val="0"/>
            </a:spcBef>
            <a:spcAft>
              <a:spcPct val="35000"/>
            </a:spcAft>
            <a:buNone/>
          </a:pPr>
          <a:r>
            <a:rPr lang="en-US" sz="1200" b="1" kern="1200" dirty="0">
              <a:solidFill>
                <a:srgbClr val="09213B"/>
              </a:solidFill>
            </a:rPr>
            <a:t>Creative imagery or visual cues</a:t>
          </a:r>
        </a:p>
        <a:p>
          <a:pPr marL="0" lvl="0" indent="0" algn="l" defTabSz="800100">
            <a:lnSpc>
              <a:spcPct val="90000"/>
            </a:lnSpc>
            <a:spcBef>
              <a:spcPct val="0"/>
            </a:spcBef>
            <a:spcAft>
              <a:spcPct val="35000"/>
            </a:spcAft>
            <a:buNone/>
          </a:pPr>
          <a:r>
            <a:rPr lang="en-US" sz="1200" b="1" kern="1200" dirty="0">
              <a:solidFill>
                <a:srgbClr val="09213B"/>
              </a:solidFill>
            </a:rPr>
            <a:t>Seeing their own body or handouts/visuals </a:t>
          </a:r>
        </a:p>
      </dsp:txBody>
      <dsp:txXfrm>
        <a:off x="455071" y="82253"/>
        <a:ext cx="5514781" cy="978932"/>
      </dsp:txXfrm>
    </dsp:sp>
    <dsp:sp modelId="{CF3142E0-27C5-224C-9A05-EA5F5C96EE76}">
      <dsp:nvSpPr>
        <dsp:cNvPr id="0" name=""/>
        <dsp:cNvSpPr/>
      </dsp:nvSpPr>
      <dsp:spPr>
        <a:xfrm>
          <a:off x="0" y="2338453"/>
          <a:ext cx="8042275" cy="50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408A0DB-2BD7-0F47-8066-7C0DA5075D10}">
      <dsp:nvSpPr>
        <dsp:cNvPr id="0" name=""/>
        <dsp:cNvSpPr/>
      </dsp:nvSpPr>
      <dsp:spPr>
        <a:xfrm>
          <a:off x="412625" y="1451961"/>
          <a:ext cx="5590804" cy="1202709"/>
        </a:xfrm>
        <a:prstGeom prst="roundRect">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2785" tIns="0" rIns="212785" bIns="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rgbClr val="09213B"/>
              </a:solidFill>
            </a:rPr>
            <a:t>Auditory learners prefer:</a:t>
          </a:r>
        </a:p>
        <a:p>
          <a:pPr marL="0" lvl="0" indent="0" algn="l" defTabSz="800100">
            <a:lnSpc>
              <a:spcPct val="90000"/>
            </a:lnSpc>
            <a:spcBef>
              <a:spcPct val="0"/>
            </a:spcBef>
            <a:spcAft>
              <a:spcPct val="35000"/>
            </a:spcAft>
            <a:buNone/>
          </a:pPr>
          <a:r>
            <a:rPr lang="en-US" sz="1200" b="1" kern="1200" dirty="0">
              <a:solidFill>
                <a:srgbClr val="09213B"/>
              </a:solidFill>
            </a:rPr>
            <a:t>Good verbal cues</a:t>
          </a:r>
        </a:p>
        <a:p>
          <a:pPr marL="0" lvl="0" indent="0" algn="l" defTabSz="800100">
            <a:lnSpc>
              <a:spcPct val="90000"/>
            </a:lnSpc>
            <a:spcBef>
              <a:spcPct val="0"/>
            </a:spcBef>
            <a:spcAft>
              <a:spcPct val="35000"/>
            </a:spcAft>
            <a:buNone/>
          </a:pPr>
          <a:r>
            <a:rPr lang="en-US" sz="1200" b="1" kern="1200" dirty="0">
              <a:solidFill>
                <a:srgbClr val="09213B"/>
              </a:solidFill>
            </a:rPr>
            <a:t>To memorize your words</a:t>
          </a:r>
        </a:p>
        <a:p>
          <a:pPr marL="0" lvl="0" indent="0" algn="l" defTabSz="800100">
            <a:lnSpc>
              <a:spcPct val="90000"/>
            </a:lnSpc>
            <a:spcBef>
              <a:spcPct val="0"/>
            </a:spcBef>
            <a:spcAft>
              <a:spcPct val="35000"/>
            </a:spcAft>
            <a:buNone/>
          </a:pPr>
          <a:r>
            <a:rPr lang="en-US" sz="1200" b="1" kern="1200" dirty="0">
              <a:solidFill>
                <a:srgbClr val="09213B"/>
              </a:solidFill>
            </a:rPr>
            <a:t>Sharing &amp; discussion</a:t>
          </a:r>
        </a:p>
      </dsp:txBody>
      <dsp:txXfrm>
        <a:off x="471336" y="1510672"/>
        <a:ext cx="5473382" cy="1085287"/>
      </dsp:txXfrm>
    </dsp:sp>
    <dsp:sp modelId="{BC896599-8FC7-9C4C-81F7-28C01E7B1921}">
      <dsp:nvSpPr>
        <dsp:cNvPr id="0" name=""/>
        <dsp:cNvSpPr/>
      </dsp:nvSpPr>
      <dsp:spPr>
        <a:xfrm>
          <a:off x="0" y="3810104"/>
          <a:ext cx="8042275" cy="50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555037C-EFA0-1547-8975-4CE41A1A0424}">
      <dsp:nvSpPr>
        <dsp:cNvPr id="0" name=""/>
        <dsp:cNvSpPr/>
      </dsp:nvSpPr>
      <dsp:spPr>
        <a:xfrm>
          <a:off x="402113" y="2950453"/>
          <a:ext cx="5590804" cy="1154851"/>
        </a:xfrm>
        <a:prstGeom prst="roundRect">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2785" tIns="0" rIns="212785" bIns="0" numCol="1" spcCol="1270" anchor="ctr" anchorCtr="0">
          <a:noAutofit/>
        </a:bodyPr>
        <a:lstStyle/>
        <a:p>
          <a:pPr marL="0" lvl="0" indent="0" algn="l" defTabSz="800100">
            <a:lnSpc>
              <a:spcPct val="90000"/>
            </a:lnSpc>
            <a:spcBef>
              <a:spcPct val="0"/>
            </a:spcBef>
            <a:spcAft>
              <a:spcPct val="35000"/>
            </a:spcAft>
            <a:buNone/>
          </a:pPr>
          <a:endParaRPr lang="en-US" sz="1800" b="1" kern="1200" dirty="0">
            <a:solidFill>
              <a:srgbClr val="09213B"/>
            </a:solidFill>
          </a:endParaRPr>
        </a:p>
        <a:p>
          <a:pPr marL="0" lvl="0" indent="0" algn="l" defTabSz="800100">
            <a:lnSpc>
              <a:spcPct val="90000"/>
            </a:lnSpc>
            <a:spcBef>
              <a:spcPct val="0"/>
            </a:spcBef>
            <a:spcAft>
              <a:spcPct val="35000"/>
            </a:spcAft>
            <a:buNone/>
          </a:pPr>
          <a:r>
            <a:rPr lang="en-US" sz="1800" b="1" kern="1200" dirty="0">
              <a:solidFill>
                <a:srgbClr val="09213B"/>
              </a:solidFill>
            </a:rPr>
            <a:t>Kinesthetic learners prefer:</a:t>
          </a:r>
        </a:p>
        <a:p>
          <a:pPr marL="0" lvl="0" indent="0" algn="l" defTabSz="800100">
            <a:lnSpc>
              <a:spcPct val="90000"/>
            </a:lnSpc>
            <a:spcBef>
              <a:spcPct val="0"/>
            </a:spcBef>
            <a:spcAft>
              <a:spcPct val="35000"/>
            </a:spcAft>
            <a:buNone/>
          </a:pPr>
          <a:r>
            <a:rPr lang="en-US" sz="1200" b="1" kern="1200" dirty="0">
              <a:solidFill>
                <a:srgbClr val="09213B"/>
              </a:solidFill>
            </a:rPr>
            <a:t>Physical adjustment or touch to understand teaching points</a:t>
          </a:r>
        </a:p>
        <a:p>
          <a:pPr marL="0" lvl="0" indent="0" algn="l" defTabSz="800100">
            <a:lnSpc>
              <a:spcPct val="90000"/>
            </a:lnSpc>
            <a:spcBef>
              <a:spcPct val="0"/>
            </a:spcBef>
            <a:spcAft>
              <a:spcPct val="35000"/>
            </a:spcAft>
            <a:buNone/>
          </a:pPr>
          <a:r>
            <a:rPr lang="en-US" sz="1200" b="1" kern="1200" dirty="0">
              <a:solidFill>
                <a:srgbClr val="09213B"/>
              </a:solidFill>
            </a:rPr>
            <a:t>Good detailed teaching points to help them experience their body</a:t>
          </a:r>
        </a:p>
        <a:p>
          <a:pPr marL="0" lvl="0" indent="0" algn="l" defTabSz="800100">
            <a:lnSpc>
              <a:spcPct val="90000"/>
            </a:lnSpc>
            <a:spcBef>
              <a:spcPct val="0"/>
            </a:spcBef>
            <a:spcAft>
              <a:spcPct val="35000"/>
            </a:spcAft>
            <a:buNone/>
          </a:pPr>
          <a:r>
            <a:rPr lang="en-US" sz="1200" b="1" kern="1200" dirty="0">
              <a:solidFill>
                <a:srgbClr val="09213B"/>
              </a:solidFill>
            </a:rPr>
            <a:t>Movement or learning through practice</a:t>
          </a:r>
        </a:p>
        <a:p>
          <a:pPr marL="0" lvl="0" indent="0" algn="l" defTabSz="800100">
            <a:lnSpc>
              <a:spcPct val="90000"/>
            </a:lnSpc>
            <a:spcBef>
              <a:spcPct val="0"/>
            </a:spcBef>
            <a:spcAft>
              <a:spcPct val="35000"/>
            </a:spcAft>
            <a:buNone/>
          </a:pPr>
          <a:endParaRPr lang="en-US" sz="1200" kern="1200" dirty="0"/>
        </a:p>
        <a:p>
          <a:pPr marL="0" lvl="0" indent="0" algn="l" defTabSz="800100">
            <a:lnSpc>
              <a:spcPct val="90000"/>
            </a:lnSpc>
            <a:spcBef>
              <a:spcPct val="0"/>
            </a:spcBef>
            <a:spcAft>
              <a:spcPct val="35000"/>
            </a:spcAft>
            <a:buNone/>
          </a:pPr>
          <a:endParaRPr lang="en-US" sz="1800" kern="1200" dirty="0"/>
        </a:p>
      </dsp:txBody>
      <dsp:txXfrm>
        <a:off x="458488" y="3006828"/>
        <a:ext cx="5478054" cy="1042101"/>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BBE54F0-7792-EF41-A98D-51B6E10E8FBB}" type="datetimeFigureOut">
              <a:rPr lang="en-US" smtClean="0"/>
              <a:t>4/27/21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F8ED0B3-C7E5-3B43-B978-65D534D68ACC}" type="slidenum">
              <a:rPr lang="en-US" smtClean="0"/>
              <a:t>‹#›</a:t>
            </a:fld>
            <a:endParaRPr lang="en-US"/>
          </a:p>
        </p:txBody>
      </p:sp>
    </p:spTree>
    <p:extLst>
      <p:ext uri="{BB962C8B-B14F-4D97-AF65-F5344CB8AC3E}">
        <p14:creationId xmlns:p14="http://schemas.microsoft.com/office/powerpoint/2010/main" val="26220301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3F0D6F-9E05-B54D-94F6-214AB6FA9FDC}" type="datetimeFigureOut">
              <a:rPr lang="en-US" smtClean="0"/>
              <a:t>4/27/21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63AFD7-3241-8A43-A7A9-056CF3AFA135}" type="slidenum">
              <a:rPr lang="en-US" smtClean="0"/>
              <a:t>‹#›</a:t>
            </a:fld>
            <a:endParaRPr lang="en-US"/>
          </a:p>
        </p:txBody>
      </p:sp>
    </p:spTree>
    <p:extLst>
      <p:ext uri="{BB962C8B-B14F-4D97-AF65-F5344CB8AC3E}">
        <p14:creationId xmlns:p14="http://schemas.microsoft.com/office/powerpoint/2010/main" val="13984302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63AFD7-3241-8A43-A7A9-056CF3AFA135}" type="slidenum">
              <a:rPr lang="en-US" smtClean="0"/>
              <a:t>6</a:t>
            </a:fld>
            <a:endParaRPr lang="en-US"/>
          </a:p>
        </p:txBody>
      </p:sp>
    </p:spTree>
    <p:extLst>
      <p:ext uri="{BB962C8B-B14F-4D97-AF65-F5344CB8AC3E}">
        <p14:creationId xmlns:p14="http://schemas.microsoft.com/office/powerpoint/2010/main" val="3193101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GB"/>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4/27/21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GB"/>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4/27/21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4/27/21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GB"/>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4/27/21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a:p>
        </p:txBody>
      </p:sp>
      <p:sp>
        <p:nvSpPr>
          <p:cNvPr id="3" name="Content Placeholder 2"/>
          <p:cNvSpPr>
            <a:spLocks noGrp="1"/>
          </p:cNvSpPr>
          <p:nvPr>
            <p:ph idx="1"/>
          </p:nvPr>
        </p:nvSpPr>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4/27/21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GB"/>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4/27/21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GB"/>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4/27/21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GB"/>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4/27/21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GB"/>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4/27/21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4/27/21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0825E-4A15-4D39-8176-1F07E904CB30}" type="datetimeFigureOut">
              <a:rPr lang="en-US" smtClean="0"/>
              <a:t>4/27/21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GB"/>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4/27/21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GB"/>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D140825E-4A15-4D39-8176-1F07E904CB30}" type="datetimeFigureOut">
              <a:rPr lang="en-US" smtClean="0"/>
              <a:t>4/27/21</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tif"/><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6.tiff"/><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Adult learning</a:t>
            </a:r>
          </a:p>
        </p:txBody>
      </p:sp>
      <p:sp>
        <p:nvSpPr>
          <p:cNvPr id="3" name="Subtitle 2"/>
          <p:cNvSpPr>
            <a:spLocks noGrp="1"/>
          </p:cNvSpPr>
          <p:nvPr>
            <p:ph type="subTitle" idx="1"/>
          </p:nvPr>
        </p:nvSpPr>
        <p:spPr/>
        <p:txBody>
          <a:bodyPr>
            <a:normAutofit/>
          </a:bodyPr>
          <a:lstStyle/>
          <a:p>
            <a:r>
              <a:rPr lang="en-US" sz="2400" b="1" dirty="0">
                <a:solidFill>
                  <a:srgbClr val="09213B"/>
                </a:solidFill>
              </a:rPr>
              <a:t>Introduction to Learning Styles </a:t>
            </a:r>
          </a:p>
          <a:p>
            <a:r>
              <a:rPr lang="en-US" sz="2400" b="1" dirty="0">
                <a:solidFill>
                  <a:srgbClr val="09213B"/>
                </a:solidFill>
              </a:rPr>
              <a:t>&amp; </a:t>
            </a:r>
            <a:r>
              <a:rPr lang="en-US" sz="2400" b="1">
                <a:solidFill>
                  <a:srgbClr val="09213B"/>
                </a:solidFill>
              </a:rPr>
              <a:t>Teaching Methods</a:t>
            </a:r>
            <a:endParaRPr lang="en-US" sz="2400" b="1" dirty="0">
              <a:solidFill>
                <a:srgbClr val="09213B"/>
              </a:solidFill>
            </a:endParaRPr>
          </a:p>
        </p:txBody>
      </p:sp>
      <p:pic>
        <p:nvPicPr>
          <p:cNvPr id="6" name="Picture 5" descr="A picture containing text&#10;&#10;Description automatically generated">
            <a:extLst>
              <a:ext uri="{FF2B5EF4-FFF2-40B4-BE49-F238E27FC236}">
                <a16:creationId xmlns:a16="http://schemas.microsoft.com/office/drawing/2014/main" id="{E0A6C9A7-38BF-394F-A896-22C42F7C49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2023" y="1374871"/>
            <a:ext cx="1439953" cy="1011561"/>
          </a:xfrm>
          <a:prstGeom prst="rect">
            <a:avLst/>
          </a:prstGeom>
        </p:spPr>
      </p:pic>
    </p:spTree>
    <p:extLst>
      <p:ext uri="{BB962C8B-B14F-4D97-AF65-F5344CB8AC3E}">
        <p14:creationId xmlns:p14="http://schemas.microsoft.com/office/powerpoint/2010/main" val="3912735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49110" y="225778"/>
            <a:ext cx="7583487" cy="747889"/>
          </a:xfrm>
        </p:spPr>
        <p:txBody>
          <a:bodyPr/>
          <a:lstStyle/>
          <a:p>
            <a:r>
              <a:rPr lang="en-US" sz="2400" b="1" dirty="0"/>
              <a:t>Learning styles &amp; Teaching Methods</a:t>
            </a:r>
          </a:p>
        </p:txBody>
      </p:sp>
      <p:graphicFrame>
        <p:nvGraphicFramePr>
          <p:cNvPr id="7" name="Table 6"/>
          <p:cNvGraphicFramePr>
            <a:graphicFrameLocks noGrp="1"/>
          </p:cNvGraphicFramePr>
          <p:nvPr>
            <p:extLst>
              <p:ext uri="{D42A27DB-BD31-4B8C-83A1-F6EECF244321}">
                <p14:modId xmlns:p14="http://schemas.microsoft.com/office/powerpoint/2010/main" val="4106463244"/>
              </p:ext>
            </p:extLst>
          </p:nvPr>
        </p:nvGraphicFramePr>
        <p:xfrm>
          <a:off x="649110" y="1599649"/>
          <a:ext cx="7583487" cy="3749040"/>
        </p:xfrm>
        <a:graphic>
          <a:graphicData uri="http://schemas.openxmlformats.org/drawingml/2006/table">
            <a:tbl>
              <a:tblPr firstRow="1" bandRow="1">
                <a:tableStyleId>{5C22544A-7EE6-4342-B048-85BDC9FD1C3A}</a:tableStyleId>
              </a:tblPr>
              <a:tblGrid>
                <a:gridCol w="2377497">
                  <a:extLst>
                    <a:ext uri="{9D8B030D-6E8A-4147-A177-3AD203B41FA5}">
                      <a16:colId xmlns:a16="http://schemas.microsoft.com/office/drawing/2014/main" val="20000"/>
                    </a:ext>
                  </a:extLst>
                </a:gridCol>
                <a:gridCol w="5205990">
                  <a:extLst>
                    <a:ext uri="{9D8B030D-6E8A-4147-A177-3AD203B41FA5}">
                      <a16:colId xmlns:a16="http://schemas.microsoft.com/office/drawing/2014/main" val="20001"/>
                    </a:ext>
                  </a:extLst>
                </a:gridCol>
              </a:tblGrid>
              <a:tr h="370840">
                <a:tc>
                  <a:txBody>
                    <a:bodyPr/>
                    <a:lstStyle/>
                    <a:p>
                      <a:r>
                        <a:rPr lang="en-US" dirty="0"/>
                        <a:t>Learning styles</a:t>
                      </a:r>
                    </a:p>
                    <a:p>
                      <a:r>
                        <a:rPr lang="en-US" dirty="0"/>
                        <a:t> &amp; the doshas</a:t>
                      </a:r>
                    </a:p>
                  </a:txBody>
                  <a:tcPr/>
                </a:tc>
                <a:tc>
                  <a:txBody>
                    <a:bodyPr/>
                    <a:lstStyle/>
                    <a:p>
                      <a:r>
                        <a:rPr lang="en-US" dirty="0"/>
                        <a:t>Useful</a:t>
                      </a:r>
                      <a:r>
                        <a:rPr lang="en-US" baseline="0" dirty="0"/>
                        <a:t> teaching approach</a:t>
                      </a:r>
                      <a:endParaRPr lang="en-US" dirty="0"/>
                    </a:p>
                  </a:txBody>
                  <a:tcPr/>
                </a:tc>
                <a:extLst>
                  <a:ext uri="{0D108BD9-81ED-4DB2-BD59-A6C34878D82A}">
                    <a16:rowId xmlns:a16="http://schemas.microsoft.com/office/drawing/2014/main" val="10000"/>
                  </a:ext>
                </a:extLst>
              </a:tr>
              <a:tr h="370840">
                <a:tc>
                  <a:txBody>
                    <a:bodyPr/>
                    <a:lstStyle/>
                    <a:p>
                      <a:r>
                        <a:rPr lang="en-US" sz="1200" dirty="0"/>
                        <a:t>Visual (</a:t>
                      </a:r>
                      <a:r>
                        <a:rPr lang="en-US" sz="1200" baseline="0" dirty="0"/>
                        <a:t>read &amp; write)</a:t>
                      </a:r>
                      <a:endParaRPr lang="en-US" sz="1200" dirty="0"/>
                    </a:p>
                  </a:txBody>
                  <a:tcPr/>
                </a:tc>
                <a:tc>
                  <a:txBody>
                    <a:bodyPr/>
                    <a:lstStyle/>
                    <a:p>
                      <a:r>
                        <a:rPr lang="en-US" sz="1200" dirty="0"/>
                        <a:t>Physically demonstrate and provide </a:t>
                      </a:r>
                      <a:r>
                        <a:rPr lang="en-US" sz="1200"/>
                        <a:t>verbal imagery;</a:t>
                      </a:r>
                      <a:r>
                        <a:rPr lang="en-US" sz="1200" baseline="0"/>
                        <a:t> </a:t>
                      </a:r>
                      <a:r>
                        <a:rPr lang="en-US" sz="1200"/>
                        <a:t> handouts, posters</a:t>
                      </a:r>
                      <a:r>
                        <a:rPr lang="en-US" sz="1200" baseline="0"/>
                        <a:t> or words on a whiteboard can be good</a:t>
                      </a:r>
                      <a:endParaRPr lang="en-US" sz="1200" dirty="0"/>
                    </a:p>
                  </a:txBody>
                  <a:tcPr/>
                </a:tc>
                <a:extLst>
                  <a:ext uri="{0D108BD9-81ED-4DB2-BD59-A6C34878D82A}">
                    <a16:rowId xmlns:a16="http://schemas.microsoft.com/office/drawing/2014/main" val="10001"/>
                  </a:ext>
                </a:extLst>
              </a:tr>
              <a:tr h="370840">
                <a:tc>
                  <a:txBody>
                    <a:bodyPr/>
                    <a:lstStyle/>
                    <a:p>
                      <a:r>
                        <a:rPr lang="en-US" sz="1200" dirty="0"/>
                        <a:t>Auditory</a:t>
                      </a:r>
                    </a:p>
                  </a:txBody>
                  <a:tcPr/>
                </a:tc>
                <a:tc>
                  <a:txBody>
                    <a:bodyPr/>
                    <a:lstStyle/>
                    <a:p>
                      <a:r>
                        <a:rPr lang="en-US" sz="1200" dirty="0"/>
                        <a:t>Give</a:t>
                      </a:r>
                      <a:r>
                        <a:rPr lang="en-US" sz="1200" baseline="0" dirty="0"/>
                        <a:t> many and varied verbal cues.  Build up familiar phrases so they can be learnt. Use non-distracting background music</a:t>
                      </a:r>
                      <a:endParaRPr lang="en-US" sz="1200" dirty="0"/>
                    </a:p>
                  </a:txBody>
                  <a:tcPr/>
                </a:tc>
                <a:extLst>
                  <a:ext uri="{0D108BD9-81ED-4DB2-BD59-A6C34878D82A}">
                    <a16:rowId xmlns:a16="http://schemas.microsoft.com/office/drawing/2014/main" val="10002"/>
                  </a:ext>
                </a:extLst>
              </a:tr>
              <a:tr h="370840">
                <a:tc>
                  <a:txBody>
                    <a:bodyPr/>
                    <a:lstStyle/>
                    <a:p>
                      <a:r>
                        <a:rPr lang="en-US" sz="1200" dirty="0"/>
                        <a:t>Kinesthetic</a:t>
                      </a:r>
                    </a:p>
                  </a:txBody>
                  <a:tcPr/>
                </a:tc>
                <a:tc>
                  <a:txBody>
                    <a:bodyPr/>
                    <a:lstStyle/>
                    <a:p>
                      <a:r>
                        <a:rPr lang="en-US" sz="1200" dirty="0"/>
                        <a:t>Provide gentle hands-on adjustments</a:t>
                      </a:r>
                      <a:r>
                        <a:rPr lang="en-US" sz="1200" baseline="0" dirty="0"/>
                        <a:t> &amp;</a:t>
                      </a:r>
                      <a:r>
                        <a:rPr lang="en-US" sz="1200" dirty="0"/>
                        <a:t> verbal cues that relate to feeling inwardly</a:t>
                      </a:r>
                    </a:p>
                  </a:txBody>
                  <a:tcPr/>
                </a:tc>
                <a:extLst>
                  <a:ext uri="{0D108BD9-81ED-4DB2-BD59-A6C34878D82A}">
                    <a16:rowId xmlns:a16="http://schemas.microsoft.com/office/drawing/2014/main" val="10003"/>
                  </a:ext>
                </a:extLst>
              </a:tr>
              <a:tr h="370840">
                <a:tc>
                  <a:txBody>
                    <a:bodyPr/>
                    <a:lstStyle/>
                    <a:p>
                      <a:r>
                        <a:rPr lang="en-US" sz="1200" dirty="0" err="1"/>
                        <a:t>Vata</a:t>
                      </a:r>
                      <a:endParaRPr lang="en-US" sz="1200" dirty="0"/>
                    </a:p>
                  </a:txBody>
                  <a:tcPr/>
                </a:tc>
                <a:tc>
                  <a:txBody>
                    <a:bodyPr/>
                    <a:lstStyle/>
                    <a:p>
                      <a:r>
                        <a:rPr lang="en-US" sz="1200" dirty="0"/>
                        <a:t>Provide</a:t>
                      </a:r>
                      <a:r>
                        <a:rPr lang="en-US" sz="1200" baseline="0" dirty="0"/>
                        <a:t> structure to keep their attention focused; reiterating points and repeating practices; be creative sometimes bringing in new variations and ways of approaching something familiar</a:t>
                      </a:r>
                      <a:endParaRPr lang="en-US" sz="1200" dirty="0"/>
                    </a:p>
                  </a:txBody>
                  <a:tcPr/>
                </a:tc>
                <a:extLst>
                  <a:ext uri="{0D108BD9-81ED-4DB2-BD59-A6C34878D82A}">
                    <a16:rowId xmlns:a16="http://schemas.microsoft.com/office/drawing/2014/main" val="10004"/>
                  </a:ext>
                </a:extLst>
              </a:tr>
              <a:tr h="370840">
                <a:tc>
                  <a:txBody>
                    <a:bodyPr/>
                    <a:lstStyle/>
                    <a:p>
                      <a:r>
                        <a:rPr lang="en-US" sz="1200" dirty="0"/>
                        <a:t>Pitta</a:t>
                      </a:r>
                    </a:p>
                  </a:txBody>
                  <a:tcPr/>
                </a:tc>
                <a:tc>
                  <a:txBody>
                    <a:bodyPr/>
                    <a:lstStyle/>
                    <a:p>
                      <a:r>
                        <a:rPr lang="en-US" sz="1200" dirty="0"/>
                        <a:t>Provide detailed</a:t>
                      </a:r>
                      <a:r>
                        <a:rPr lang="en-US" sz="1200" baseline="0" dirty="0"/>
                        <a:t> descriptions, give some theory regarding why we are working with different practices , answering questions with references and being honest when we do not know. </a:t>
                      </a:r>
                      <a:endParaRPr lang="en-US" sz="1200" dirty="0"/>
                    </a:p>
                  </a:txBody>
                  <a:tcPr/>
                </a:tc>
                <a:extLst>
                  <a:ext uri="{0D108BD9-81ED-4DB2-BD59-A6C34878D82A}">
                    <a16:rowId xmlns:a16="http://schemas.microsoft.com/office/drawing/2014/main" val="10005"/>
                  </a:ext>
                </a:extLst>
              </a:tr>
              <a:tr h="370840">
                <a:tc>
                  <a:txBody>
                    <a:bodyPr/>
                    <a:lstStyle/>
                    <a:p>
                      <a:r>
                        <a:rPr lang="en-US" sz="1200" dirty="0"/>
                        <a:t>Kapha</a:t>
                      </a:r>
                    </a:p>
                  </a:txBody>
                  <a:tcPr/>
                </a:tc>
                <a:tc>
                  <a:txBody>
                    <a:bodyPr/>
                    <a:lstStyle/>
                    <a:p>
                      <a:r>
                        <a:rPr lang="en-US" sz="1200" dirty="0"/>
                        <a:t>Provide motivational feedback often, ensure they work to the</a:t>
                      </a:r>
                      <a:r>
                        <a:rPr lang="en-US" sz="1200" baseline="0" dirty="0"/>
                        <a:t> edge of their capacity.</a:t>
                      </a:r>
                      <a:endParaRPr lang="en-US" sz="1200" dirty="0"/>
                    </a:p>
                  </a:txBody>
                  <a:tcPr/>
                </a:tc>
                <a:extLst>
                  <a:ext uri="{0D108BD9-81ED-4DB2-BD59-A6C34878D82A}">
                    <a16:rowId xmlns:a16="http://schemas.microsoft.com/office/drawing/2014/main" val="10006"/>
                  </a:ext>
                </a:extLst>
              </a:tr>
            </a:tbl>
          </a:graphicData>
        </a:graphic>
      </p:graphicFrame>
      <p:sp>
        <p:nvSpPr>
          <p:cNvPr id="9" name="TextBox 8"/>
          <p:cNvSpPr txBox="1"/>
          <p:nvPr/>
        </p:nvSpPr>
        <p:spPr>
          <a:xfrm>
            <a:off x="649110" y="5914442"/>
            <a:ext cx="7713839" cy="276999"/>
          </a:xfrm>
          <a:prstGeom prst="rect">
            <a:avLst/>
          </a:prstGeom>
          <a:noFill/>
        </p:spPr>
        <p:txBody>
          <a:bodyPr wrap="square" rtlCol="0">
            <a:spAutoFit/>
          </a:bodyPr>
          <a:lstStyle/>
          <a:p>
            <a:r>
              <a:rPr lang="en-US" sz="1200" dirty="0">
                <a:solidFill>
                  <a:srgbClr val="000000"/>
                </a:solidFill>
              </a:rPr>
              <a:t>Adapted from Instructing Hatha Yoga, </a:t>
            </a:r>
            <a:r>
              <a:rPr lang="en-US" sz="1200" dirty="0" err="1">
                <a:solidFill>
                  <a:srgbClr val="000000"/>
                </a:solidFill>
              </a:rPr>
              <a:t>Kappmeier</a:t>
            </a:r>
            <a:r>
              <a:rPr lang="en-US" sz="1200" dirty="0">
                <a:solidFill>
                  <a:srgbClr val="000000"/>
                </a:solidFill>
              </a:rPr>
              <a:t> &amp; Ambrosini, Human Kinetics, 2006 p25</a:t>
            </a:r>
          </a:p>
        </p:txBody>
      </p:sp>
    </p:spTree>
    <p:extLst>
      <p:ext uri="{BB962C8B-B14F-4D97-AF65-F5344CB8AC3E}">
        <p14:creationId xmlns:p14="http://schemas.microsoft.com/office/powerpoint/2010/main" val="3228726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75238183"/>
              </p:ext>
            </p:extLst>
          </p:nvPr>
        </p:nvGraphicFramePr>
        <p:xfrm>
          <a:off x="671371" y="450783"/>
          <a:ext cx="7057286" cy="58853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71371" y="6330003"/>
            <a:ext cx="7705844" cy="369332"/>
          </a:xfrm>
          <a:prstGeom prst="rect">
            <a:avLst/>
          </a:prstGeom>
          <a:noFill/>
        </p:spPr>
        <p:txBody>
          <a:bodyPr wrap="square" rtlCol="0">
            <a:spAutoFit/>
          </a:bodyPr>
          <a:lstStyle/>
          <a:p>
            <a:r>
              <a:rPr lang="en-US" dirty="0">
                <a:solidFill>
                  <a:srgbClr val="FFFFFF"/>
                </a:solidFill>
              </a:rPr>
              <a:t>Fleming 2005, Preparing to Teach in the Lifelong Learning Sector</a:t>
            </a:r>
          </a:p>
        </p:txBody>
      </p:sp>
    </p:spTree>
    <p:extLst>
      <p:ext uri="{BB962C8B-B14F-4D97-AF65-F5344CB8AC3E}">
        <p14:creationId xmlns:p14="http://schemas.microsoft.com/office/powerpoint/2010/main" val="3617058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081302"/>
          </a:xfrm>
        </p:spPr>
        <p:txBody>
          <a:bodyPr/>
          <a:lstStyle/>
          <a:p>
            <a:r>
              <a:rPr lang="en-US" sz="2000" b="1" dirty="0"/>
              <a:t>Most students are not one type of learner but possess different learning styles in different degrees; what is your learning style?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43535532"/>
              </p:ext>
            </p:extLst>
          </p:nvPr>
        </p:nvGraphicFramePr>
        <p:xfrm>
          <a:off x="549275" y="1600200"/>
          <a:ext cx="8042275"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1831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779" y="580929"/>
            <a:ext cx="8010172" cy="5525579"/>
          </a:xfrm>
        </p:spPr>
        <p:txBody>
          <a:bodyPr>
            <a:normAutofit fontScale="55000" lnSpcReduction="20000"/>
          </a:bodyPr>
          <a:lstStyle/>
          <a:p>
            <a:pPr marL="0" indent="0">
              <a:lnSpc>
                <a:spcPct val="120000"/>
              </a:lnSpc>
              <a:buNone/>
            </a:pPr>
            <a:r>
              <a:rPr lang="en-US" sz="2400" dirty="0">
                <a:solidFill>
                  <a:srgbClr val="000000"/>
                </a:solidFill>
              </a:rPr>
              <a:t>Therefore, to successfully teach we must </a:t>
            </a:r>
            <a:r>
              <a:rPr lang="en-US" sz="2400" b="1" dirty="0">
                <a:solidFill>
                  <a:srgbClr val="000000"/>
                </a:solidFill>
              </a:rPr>
              <a:t>engage all learning types by using a good mixture of different teaching methods </a:t>
            </a:r>
            <a:r>
              <a:rPr lang="en-US" sz="2400" dirty="0">
                <a:solidFill>
                  <a:srgbClr val="000000"/>
                </a:solidFill>
              </a:rPr>
              <a:t>such as using: </a:t>
            </a:r>
            <a:br>
              <a:rPr lang="en-US" sz="2400" dirty="0">
                <a:solidFill>
                  <a:srgbClr val="000000"/>
                </a:solidFill>
              </a:rPr>
            </a:br>
            <a:br>
              <a:rPr lang="en-US" sz="2400" dirty="0">
                <a:solidFill>
                  <a:srgbClr val="000000"/>
                </a:solidFill>
              </a:rPr>
            </a:br>
            <a:r>
              <a:rPr lang="en-US" sz="2400" dirty="0">
                <a:solidFill>
                  <a:srgbClr val="000000"/>
                </a:solidFill>
              </a:rPr>
              <a:t>Visual cues, verbal cues and sensation/experiential cues, i.e. </a:t>
            </a:r>
            <a:r>
              <a:rPr lang="en-US" sz="2400" b="1" dirty="0">
                <a:solidFill>
                  <a:srgbClr val="000000"/>
                </a:solidFill>
              </a:rPr>
              <a:t>overlapping words, imagery and touch.</a:t>
            </a:r>
            <a:endParaRPr lang="en-US" b="1" dirty="0">
              <a:solidFill>
                <a:srgbClr val="000000"/>
              </a:solidFill>
            </a:endParaRPr>
          </a:p>
          <a:p>
            <a:pPr marL="0" indent="0">
              <a:lnSpc>
                <a:spcPct val="120000"/>
              </a:lnSpc>
              <a:buNone/>
            </a:pPr>
            <a:r>
              <a:rPr lang="en-US" dirty="0">
                <a:solidFill>
                  <a:srgbClr val="000000"/>
                </a:solidFill>
              </a:rPr>
              <a:t>This means our choice of teaching methods can include the following possibilities:</a:t>
            </a:r>
          </a:p>
          <a:p>
            <a:r>
              <a:rPr lang="en-US" dirty="0">
                <a:solidFill>
                  <a:srgbClr val="000000"/>
                </a:solidFill>
              </a:rPr>
              <a:t>Demonstration </a:t>
            </a:r>
          </a:p>
          <a:p>
            <a:r>
              <a:rPr lang="en-US" dirty="0">
                <a:solidFill>
                  <a:srgbClr val="000000"/>
                </a:solidFill>
              </a:rPr>
              <a:t>Verbal instruction </a:t>
            </a:r>
          </a:p>
          <a:p>
            <a:r>
              <a:rPr lang="en-US" dirty="0">
                <a:solidFill>
                  <a:srgbClr val="000000"/>
                </a:solidFill>
              </a:rPr>
              <a:t>Practicing alongside students </a:t>
            </a:r>
          </a:p>
          <a:p>
            <a:r>
              <a:rPr lang="en-US" dirty="0">
                <a:solidFill>
                  <a:srgbClr val="000000"/>
                </a:solidFill>
              </a:rPr>
              <a:t>Individual coaching to include physical adjustment</a:t>
            </a:r>
          </a:p>
          <a:p>
            <a:r>
              <a:rPr lang="en-US" dirty="0">
                <a:solidFill>
                  <a:srgbClr val="000000"/>
                </a:solidFill>
              </a:rPr>
              <a:t>Partner work (aiding each other, observing one another)</a:t>
            </a:r>
          </a:p>
          <a:p>
            <a:r>
              <a:rPr lang="en-US" dirty="0">
                <a:solidFill>
                  <a:srgbClr val="000000"/>
                </a:solidFill>
              </a:rPr>
              <a:t>Presentation / Q &amp; A</a:t>
            </a:r>
          </a:p>
          <a:p>
            <a:r>
              <a:rPr lang="en-US" dirty="0">
                <a:solidFill>
                  <a:srgbClr val="000000"/>
                </a:solidFill>
              </a:rPr>
              <a:t>Discussion/Sharing</a:t>
            </a:r>
          </a:p>
          <a:p>
            <a:r>
              <a:rPr lang="en-US" dirty="0">
                <a:solidFill>
                  <a:srgbClr val="000000"/>
                </a:solidFill>
              </a:rPr>
              <a:t>Self-Reflection</a:t>
            </a:r>
          </a:p>
          <a:p>
            <a:r>
              <a:rPr lang="en-US" dirty="0">
                <a:solidFill>
                  <a:srgbClr val="000000"/>
                </a:solidFill>
              </a:rPr>
              <a:t>Handouts or visual aids            </a:t>
            </a:r>
          </a:p>
          <a:p>
            <a:r>
              <a:rPr lang="en-US" dirty="0">
                <a:solidFill>
                  <a:srgbClr val="000000"/>
                </a:solidFill>
              </a:rPr>
              <a:t>Are there any others you can think of?......</a:t>
            </a:r>
          </a:p>
          <a:p>
            <a:endParaRPr lang="en-US" dirty="0"/>
          </a:p>
          <a:p>
            <a:endParaRPr lang="en-US" dirty="0"/>
          </a:p>
          <a:p>
            <a:endParaRPr lang="en-US" dirty="0"/>
          </a:p>
        </p:txBody>
      </p:sp>
    </p:spTree>
    <p:extLst>
      <p:ext uri="{BB962C8B-B14F-4D97-AF65-F5344CB8AC3E}">
        <p14:creationId xmlns:p14="http://schemas.microsoft.com/office/powerpoint/2010/main" val="1293323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4" y="381000"/>
            <a:ext cx="7249758" cy="705556"/>
          </a:xfrm>
        </p:spPr>
        <p:txBody>
          <a:bodyPr/>
          <a:lstStyle/>
          <a:p>
            <a:br>
              <a:rPr lang="en-US" sz="2400" dirty="0"/>
            </a:br>
            <a:r>
              <a:rPr lang="en-US" sz="2400" b="1" dirty="0"/>
              <a:t>Prakruti: your students’ Ayurvedic constitution</a:t>
            </a:r>
            <a:br>
              <a:rPr lang="en-US" sz="2400" dirty="0"/>
            </a:br>
            <a:endParaRPr lang="en-US" sz="2400" dirty="0"/>
          </a:p>
        </p:txBody>
      </p:sp>
      <p:pic>
        <p:nvPicPr>
          <p:cNvPr id="13" name="Content Placeholder 12" descr="vpk.tiff"/>
          <p:cNvPicPr>
            <a:picLocks noGrp="1" noChangeAspect="1"/>
          </p:cNvPicPr>
          <p:nvPr>
            <p:ph idx="1"/>
          </p:nvPr>
        </p:nvPicPr>
        <p:blipFill>
          <a:blip r:embed="rId2" cstate="email">
            <a:extLst>
              <a:ext uri="{28A0092B-C50C-407E-A947-70E740481C1C}">
                <a14:useLocalDpi xmlns:a14="http://schemas.microsoft.com/office/drawing/2010/main"/>
              </a:ext>
            </a:extLst>
          </a:blip>
          <a:srcRect t="-13499" b="-13499"/>
          <a:stretch>
            <a:fillRect/>
          </a:stretch>
        </p:blipFill>
        <p:spPr>
          <a:xfrm>
            <a:off x="779463" y="211667"/>
            <a:ext cx="3834869" cy="6879723"/>
          </a:xfrm>
        </p:spPr>
      </p:pic>
      <p:sp>
        <p:nvSpPr>
          <p:cNvPr id="12" name="Text Placeholder 11"/>
          <p:cNvSpPr>
            <a:spLocks noGrp="1"/>
          </p:cNvSpPr>
          <p:nvPr>
            <p:ph type="body" sz="half" idx="2"/>
          </p:nvPr>
        </p:nvSpPr>
        <p:spPr>
          <a:xfrm>
            <a:off x="4984575" y="903111"/>
            <a:ext cx="4046536" cy="5291667"/>
          </a:xfrm>
        </p:spPr>
        <p:txBody>
          <a:bodyPr>
            <a:normAutofit/>
          </a:bodyPr>
          <a:lstStyle/>
          <a:p>
            <a:pPr lvl="0" algn="l"/>
            <a:r>
              <a:rPr lang="en-US" dirty="0">
                <a:solidFill>
                  <a:srgbClr val="09213B"/>
                </a:solidFill>
              </a:rPr>
              <a:t>In Ayurveda, the  Science of Life, there are seven Prakruti or innate constitutions, and these can help  us to better understand our students. </a:t>
            </a:r>
          </a:p>
          <a:p>
            <a:pPr lvl="0" algn="l"/>
            <a:endParaRPr lang="en-US" dirty="0">
              <a:solidFill>
                <a:srgbClr val="09213B"/>
              </a:solidFill>
            </a:endParaRPr>
          </a:p>
          <a:p>
            <a:pPr algn="l"/>
            <a:r>
              <a:rPr lang="en-US" dirty="0">
                <a:solidFill>
                  <a:srgbClr val="09213B"/>
                </a:solidFill>
              </a:rPr>
              <a:t>Remember this knowledge is based on the </a:t>
            </a:r>
            <a:r>
              <a:rPr lang="en-US" dirty="0" err="1">
                <a:solidFill>
                  <a:srgbClr val="09213B"/>
                </a:solidFill>
              </a:rPr>
              <a:t>Mahabhutas</a:t>
            </a:r>
            <a:r>
              <a:rPr lang="en-US" dirty="0">
                <a:solidFill>
                  <a:srgbClr val="09213B"/>
                </a:solidFill>
              </a:rPr>
              <a:t>, the Great Elements, of space, air, fire, wind and earth, where each Dosha is comprised of two different elements.</a:t>
            </a:r>
          </a:p>
          <a:p>
            <a:pPr lvl="0" algn="l"/>
            <a:endParaRPr lang="en-US" dirty="0">
              <a:solidFill>
                <a:srgbClr val="09213B"/>
              </a:solidFill>
            </a:endParaRPr>
          </a:p>
          <a:p>
            <a:pPr lvl="0" algn="l"/>
            <a:r>
              <a:rPr lang="en-US" dirty="0">
                <a:solidFill>
                  <a:srgbClr val="09213B"/>
                </a:solidFill>
              </a:rPr>
              <a:t>Each person’s prakruti relates to their blend of the three doshas  structurally, physiologically and psychologically.</a:t>
            </a:r>
          </a:p>
          <a:p>
            <a:pPr lvl="0" algn="l"/>
            <a:endParaRPr lang="en-US" dirty="0">
              <a:solidFill>
                <a:srgbClr val="09213B"/>
              </a:solidFill>
            </a:endParaRPr>
          </a:p>
        </p:txBody>
      </p:sp>
    </p:spTree>
    <p:extLst>
      <p:ext uri="{BB962C8B-B14F-4D97-AF65-F5344CB8AC3E}">
        <p14:creationId xmlns:p14="http://schemas.microsoft.com/office/powerpoint/2010/main" val="403804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25777"/>
            <a:ext cx="7583487" cy="1823739"/>
          </a:xfrm>
        </p:spPr>
        <p:txBody>
          <a:bodyPr/>
          <a:lstStyle/>
          <a:p>
            <a:pPr algn="l"/>
            <a:r>
              <a:rPr lang="en-US" sz="1600" dirty="0">
                <a:solidFill>
                  <a:schemeClr val="accent2"/>
                </a:solidFill>
              </a:rPr>
              <a:t>So, although we all possess all of the doshas as innate forces that create structure, and enable the functioning of the mind and body, some will usually be more  dominant. Indeed, most of us have a  dual prakruti such as being vata-pitta, although you will encounter exceptions of a mono or tri-</a:t>
            </a:r>
            <a:r>
              <a:rPr lang="en-US" sz="1600" dirty="0" err="1">
                <a:solidFill>
                  <a:schemeClr val="accent2"/>
                </a:solidFill>
              </a:rPr>
              <a:t>doshic</a:t>
            </a:r>
            <a:r>
              <a:rPr lang="en-US" sz="1600" dirty="0">
                <a:solidFill>
                  <a:schemeClr val="accent2"/>
                </a:solidFill>
              </a:rPr>
              <a:t> prakruti where someone is for instance primarily </a:t>
            </a:r>
            <a:r>
              <a:rPr lang="en-US" sz="1600" dirty="0" err="1">
                <a:solidFill>
                  <a:schemeClr val="accent2"/>
                </a:solidFill>
              </a:rPr>
              <a:t>vata</a:t>
            </a:r>
            <a:r>
              <a:rPr lang="en-US" sz="1600" dirty="0">
                <a:solidFill>
                  <a:schemeClr val="accent2"/>
                </a:solidFill>
              </a:rPr>
              <a:t> or an equal blend of all three doshas. We may also find our physiology &amp; psychology are of two different doshas where someone has a </a:t>
            </a:r>
            <a:r>
              <a:rPr lang="en-US" sz="1600" dirty="0" err="1">
                <a:solidFill>
                  <a:schemeClr val="accent2"/>
                </a:solidFill>
              </a:rPr>
              <a:t>vata</a:t>
            </a:r>
            <a:r>
              <a:rPr lang="en-US" sz="1600" dirty="0">
                <a:solidFill>
                  <a:schemeClr val="accent2"/>
                </a:solidFill>
              </a:rPr>
              <a:t> type body but a pitta type mind……….</a:t>
            </a:r>
          </a:p>
        </p:txBody>
      </p:sp>
      <p:sp>
        <p:nvSpPr>
          <p:cNvPr id="3" name="Content Placeholder 2"/>
          <p:cNvSpPr>
            <a:spLocks noGrp="1"/>
          </p:cNvSpPr>
          <p:nvPr>
            <p:ph idx="1"/>
          </p:nvPr>
        </p:nvSpPr>
        <p:spPr>
          <a:xfrm>
            <a:off x="779463" y="2181578"/>
            <a:ext cx="7583487" cy="4450644"/>
          </a:xfrm>
        </p:spPr>
        <p:txBody>
          <a:bodyPr>
            <a:normAutofit/>
          </a:bodyPr>
          <a:lstStyle/>
          <a:p>
            <a:pPr marL="0" indent="0">
              <a:buNone/>
            </a:pPr>
            <a:r>
              <a:rPr lang="en-US" sz="1800" dirty="0">
                <a:solidFill>
                  <a:srgbClr val="09213B"/>
                </a:solidFill>
              </a:rPr>
              <a:t>1.Vata Prakruti		</a:t>
            </a:r>
          </a:p>
          <a:p>
            <a:pPr marL="0" indent="0">
              <a:buNone/>
            </a:pPr>
            <a:r>
              <a:rPr lang="en-US" sz="1800" dirty="0">
                <a:solidFill>
                  <a:srgbClr val="09213B"/>
                </a:solidFill>
              </a:rPr>
              <a:t>2.Pitta Prakruti		</a:t>
            </a:r>
          </a:p>
          <a:p>
            <a:pPr marL="0" indent="0">
              <a:buNone/>
            </a:pPr>
            <a:r>
              <a:rPr lang="en-US" sz="1800" dirty="0">
                <a:solidFill>
                  <a:srgbClr val="09213B"/>
                </a:solidFill>
              </a:rPr>
              <a:t>3.Kapha Prakruti		</a:t>
            </a:r>
          </a:p>
          <a:p>
            <a:pPr marL="0" indent="0">
              <a:buNone/>
            </a:pPr>
            <a:r>
              <a:rPr lang="en-US" sz="1800" dirty="0">
                <a:solidFill>
                  <a:srgbClr val="09213B"/>
                </a:solidFill>
              </a:rPr>
              <a:t>4.Vata/Pitta Prakruti</a:t>
            </a:r>
          </a:p>
          <a:p>
            <a:pPr marL="0" indent="0">
              <a:buNone/>
            </a:pPr>
            <a:r>
              <a:rPr lang="en-US" sz="1800" dirty="0">
                <a:solidFill>
                  <a:srgbClr val="09213B"/>
                </a:solidFill>
              </a:rPr>
              <a:t>5.Vata/Kapha Prakruti</a:t>
            </a:r>
          </a:p>
          <a:p>
            <a:pPr marL="0" indent="0">
              <a:buNone/>
            </a:pPr>
            <a:r>
              <a:rPr lang="en-US" sz="1800" dirty="0">
                <a:solidFill>
                  <a:srgbClr val="09213B"/>
                </a:solidFill>
              </a:rPr>
              <a:t>6.Pitta/Kapha Prakruti</a:t>
            </a:r>
          </a:p>
          <a:p>
            <a:pPr marL="0" indent="0">
              <a:buNone/>
            </a:pPr>
            <a:r>
              <a:rPr lang="en-US" sz="1800" dirty="0">
                <a:solidFill>
                  <a:srgbClr val="09213B"/>
                </a:solidFill>
              </a:rPr>
              <a:t>7.Vata/Pitta/Kapha Prakruti</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5" name="Rectangle 4"/>
          <p:cNvSpPr/>
          <p:nvPr/>
        </p:nvSpPr>
        <p:spPr>
          <a:xfrm>
            <a:off x="3956782" y="2253680"/>
            <a:ext cx="3904875" cy="2585323"/>
          </a:xfrm>
          <a:prstGeom prst="rect">
            <a:avLst/>
          </a:prstGeom>
          <a:noFill/>
        </p:spPr>
        <p:txBody>
          <a:bodyPr wrap="square" lIns="91440" tIns="45720" rIns="91440" bIns="45720">
            <a:spAutoFit/>
            <a:scene3d>
              <a:camera prst="isometricOffAxis2Left"/>
              <a:lightRig rig="threePt" dir="t"/>
            </a:scene3d>
          </a:bodyPr>
          <a:lstStyle/>
          <a:p>
            <a:pPr algn="ctr"/>
            <a:r>
              <a:rPr lang="en-GB" sz="5400" dirty="0">
                <a:ln w="18415" cmpd="sng">
                  <a:solidFill>
                    <a:srgbClr val="FFFFFF"/>
                  </a:solidFill>
                  <a:prstDash val="solid"/>
                </a:ln>
                <a:solidFill>
                  <a:srgbClr val="09213B"/>
                </a:solidFill>
                <a:effectLst>
                  <a:outerShdw blurRad="63500" dir="3600000" algn="tl" rotWithShape="0">
                    <a:srgbClr val="000000">
                      <a:alpha val="70000"/>
                    </a:srgbClr>
                  </a:outerShdw>
                </a:effectLst>
              </a:rPr>
              <a:t>What is your </a:t>
            </a:r>
            <a:r>
              <a:rPr lang="en-GB" sz="5400" dirty="0" err="1">
                <a:ln w="18415" cmpd="sng">
                  <a:solidFill>
                    <a:srgbClr val="FFFFFF"/>
                  </a:solidFill>
                  <a:prstDash val="solid"/>
                </a:ln>
                <a:solidFill>
                  <a:srgbClr val="09213B"/>
                </a:solidFill>
                <a:effectLst>
                  <a:outerShdw blurRad="63500" dir="3600000" algn="tl" rotWithShape="0">
                    <a:srgbClr val="000000">
                      <a:alpha val="70000"/>
                    </a:srgbClr>
                  </a:outerShdw>
                </a:effectLst>
              </a:rPr>
              <a:t>prakruti</a:t>
            </a:r>
            <a:r>
              <a:rPr lang="en-GB" sz="5400" dirty="0">
                <a:ln w="18415" cmpd="sng">
                  <a:solidFill>
                    <a:srgbClr val="FFFFFF"/>
                  </a:solidFill>
                  <a:prstDash val="solid"/>
                </a:ln>
                <a:solidFill>
                  <a:srgbClr val="09213B"/>
                </a:solidFill>
                <a:effectLst>
                  <a:outerShdw blurRad="63500" dir="3600000" algn="tl" rotWithShape="0">
                    <a:srgbClr val="000000">
                      <a:alpha val="70000"/>
                    </a:srgbClr>
                  </a:outerShdw>
                </a:effectLst>
              </a:rPr>
              <a:t>?</a:t>
            </a:r>
          </a:p>
        </p:txBody>
      </p:sp>
    </p:spTree>
    <p:extLst>
      <p:ext uri="{BB962C8B-B14F-4D97-AF65-F5344CB8AC3E}">
        <p14:creationId xmlns:p14="http://schemas.microsoft.com/office/powerpoint/2010/main" val="312309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888" y="39511"/>
            <a:ext cx="4476750" cy="933207"/>
          </a:xfrm>
        </p:spPr>
        <p:txBody>
          <a:bodyPr/>
          <a:lstStyle/>
          <a:p>
            <a:pPr algn="l"/>
            <a:r>
              <a:rPr lang="en-US" sz="2400" b="1" dirty="0" err="1"/>
              <a:t>Vata</a:t>
            </a:r>
            <a:r>
              <a:rPr lang="en-US" sz="2400" b="1" dirty="0"/>
              <a:t> Dosha (air &amp; space)</a:t>
            </a:r>
          </a:p>
        </p:txBody>
      </p:sp>
      <p:sp>
        <p:nvSpPr>
          <p:cNvPr id="3" name="Content Placeholder 2"/>
          <p:cNvSpPr>
            <a:spLocks noGrp="1"/>
          </p:cNvSpPr>
          <p:nvPr>
            <p:ph type="body" sz="half" idx="2"/>
          </p:nvPr>
        </p:nvSpPr>
        <p:spPr>
          <a:xfrm>
            <a:off x="231346" y="1188878"/>
            <a:ext cx="4474539" cy="5052729"/>
          </a:xfrm>
        </p:spPr>
        <p:txBody>
          <a:bodyPr>
            <a:normAutofit fontScale="85000" lnSpcReduction="20000"/>
          </a:bodyPr>
          <a:lstStyle/>
          <a:p>
            <a:pPr marL="285750" indent="-285750" algn="l">
              <a:buFont typeface="Arial"/>
              <a:buChar char="•"/>
            </a:pPr>
            <a:endParaRPr lang="en-GB" dirty="0">
              <a:solidFill>
                <a:srgbClr val="09213B"/>
              </a:solidFill>
            </a:endParaRPr>
          </a:p>
          <a:p>
            <a:pPr marL="285750" indent="-285750" algn="l">
              <a:lnSpc>
                <a:spcPct val="110000"/>
              </a:lnSpc>
              <a:buFont typeface="Arial"/>
              <a:buChar char="•"/>
            </a:pPr>
            <a:r>
              <a:rPr lang="en-GB" dirty="0">
                <a:solidFill>
                  <a:srgbClr val="09213B"/>
                </a:solidFill>
              </a:rPr>
              <a:t>These students tend to be very sensitive and creative, they like change, rather than routine and have a need for movement.  </a:t>
            </a:r>
          </a:p>
          <a:p>
            <a:pPr marL="285750" indent="-285750" algn="l">
              <a:lnSpc>
                <a:spcPct val="110000"/>
              </a:lnSpc>
              <a:buFont typeface="Arial"/>
              <a:buChar char="•"/>
            </a:pPr>
            <a:r>
              <a:rPr lang="en-GB" dirty="0">
                <a:solidFill>
                  <a:srgbClr val="09213B"/>
                </a:solidFill>
              </a:rPr>
              <a:t>However, their focus is more easily scattered, energy is often variable, there is usually </a:t>
            </a:r>
            <a:r>
              <a:rPr lang="en-GB" dirty="0">
                <a:solidFill>
                  <a:schemeClr val="tx2"/>
                </a:solidFill>
              </a:rPr>
              <a:t>lower physical strength &amp; endurance, and they are often in the mind rather than the body. They can  be too ethereal  “dispersing”.</a:t>
            </a:r>
          </a:p>
          <a:p>
            <a:pPr marL="285750" indent="-285750" algn="l">
              <a:lnSpc>
                <a:spcPct val="110000"/>
              </a:lnSpc>
              <a:buFont typeface="Arial"/>
              <a:buChar char="•"/>
            </a:pPr>
            <a:endParaRPr lang="en-GB" dirty="0">
              <a:solidFill>
                <a:schemeClr val="tx2"/>
              </a:solidFill>
            </a:endParaRPr>
          </a:p>
          <a:p>
            <a:pPr marL="285750" indent="-285750" algn="l">
              <a:lnSpc>
                <a:spcPct val="110000"/>
              </a:lnSpc>
              <a:buFont typeface="Arial"/>
              <a:buChar char="•"/>
            </a:pPr>
            <a:r>
              <a:rPr lang="en-GB" dirty="0">
                <a:solidFill>
                  <a:schemeClr val="tx2"/>
                </a:solidFill>
              </a:rPr>
              <a:t>Needs grounding, warming, calming, moving energy in one direction, focusing</a:t>
            </a:r>
          </a:p>
          <a:p>
            <a:pPr marL="285750" indent="-285750" algn="l">
              <a:lnSpc>
                <a:spcPct val="110000"/>
              </a:lnSpc>
              <a:buFont typeface="Arial"/>
              <a:buChar char="•"/>
            </a:pPr>
            <a:endParaRPr lang="en-GB" dirty="0">
              <a:solidFill>
                <a:schemeClr val="tx2"/>
              </a:solidFill>
            </a:endParaRPr>
          </a:p>
          <a:p>
            <a:pPr marL="285750" indent="-285750" algn="l">
              <a:lnSpc>
                <a:spcPct val="110000"/>
              </a:lnSpc>
              <a:buFont typeface="Arial"/>
              <a:buChar char="•"/>
            </a:pPr>
            <a:r>
              <a:rPr lang="en-GB" dirty="0">
                <a:solidFill>
                  <a:schemeClr val="tx2"/>
                </a:solidFill>
              </a:rPr>
              <a:t>Need to reiterate instructions, use creative terminology to draw them into feeling inwardly. Can change our pitch or tone, or even physically move to keep </a:t>
            </a:r>
            <a:r>
              <a:rPr lang="en-GB" dirty="0" err="1">
                <a:solidFill>
                  <a:schemeClr val="tx2"/>
                </a:solidFill>
              </a:rPr>
              <a:t>vata</a:t>
            </a:r>
            <a:r>
              <a:rPr lang="en-GB" dirty="0">
                <a:solidFill>
                  <a:schemeClr val="tx2"/>
                </a:solidFill>
              </a:rPr>
              <a:t> type  students engaged.</a:t>
            </a:r>
          </a:p>
          <a:p>
            <a:pPr marL="285750" indent="-285750" algn="l">
              <a:lnSpc>
                <a:spcPct val="110000"/>
              </a:lnSpc>
              <a:buFont typeface="Arial"/>
              <a:buChar char="•"/>
            </a:pPr>
            <a:r>
              <a:rPr lang="en-GB" dirty="0">
                <a:solidFill>
                  <a:schemeClr val="tx2"/>
                </a:solidFill>
              </a:rPr>
              <a:t>Must structure teaching to keep attention focused</a:t>
            </a:r>
          </a:p>
          <a:p>
            <a:pPr marL="0" indent="0">
              <a:buNone/>
            </a:pPr>
            <a:endParaRPr lang="en-US" dirty="0"/>
          </a:p>
        </p:txBody>
      </p:sp>
      <p:pic>
        <p:nvPicPr>
          <p:cNvPr id="6" name="Picture Placeholder 5" descr="ectomorph.tif"/>
          <p:cNvPicPr>
            <a:picLocks noGrp="1" noChangeAspect="1"/>
          </p:cNvPicPr>
          <p:nvPr>
            <p:ph type="pic" idx="1"/>
          </p:nvPr>
        </p:nvPicPr>
        <p:blipFill>
          <a:blip r:embed="rId2" cstate="email">
            <a:alphaModFix/>
            <a:extLst>
              <a:ext uri="{28A0092B-C50C-407E-A947-70E740481C1C}">
                <a14:useLocalDpi xmlns:a14="http://schemas.microsoft.com/office/drawing/2010/main"/>
              </a:ext>
            </a:extLst>
          </a:blip>
          <a:srcRect l="-25623" r="-25623"/>
          <a:stretch>
            <a:fillRect/>
          </a:stretch>
        </p:blipFill>
        <p:spPr>
          <a:xfrm flipH="1">
            <a:off x="6230938" y="831850"/>
            <a:ext cx="1665287" cy="3290888"/>
          </a:xfrm>
          <a:prstGeom prst="rect">
            <a:avLst/>
          </a:prstGeom>
          <a:ln>
            <a:noFill/>
          </a:ln>
          <a:effectLst>
            <a:softEdge rad="112500"/>
          </a:effectLst>
        </p:spPr>
      </p:pic>
      <p:sp>
        <p:nvSpPr>
          <p:cNvPr id="7" name="TextBox 6"/>
          <p:cNvSpPr txBox="1"/>
          <p:nvPr/>
        </p:nvSpPr>
        <p:spPr>
          <a:xfrm>
            <a:off x="6230407" y="4487333"/>
            <a:ext cx="2391482" cy="1477328"/>
          </a:xfrm>
          <a:prstGeom prst="rect">
            <a:avLst/>
          </a:prstGeom>
          <a:noFill/>
        </p:spPr>
        <p:txBody>
          <a:bodyPr wrap="square" rtlCol="0">
            <a:spAutoFit/>
          </a:bodyPr>
          <a:lstStyle/>
          <a:p>
            <a:r>
              <a:rPr lang="en-US" i="1" dirty="0">
                <a:solidFill>
                  <a:srgbClr val="09213B"/>
                </a:solidFill>
              </a:rPr>
              <a:t>Typically, ectomorph body shape – difficulty storing fats and developing muscle</a:t>
            </a:r>
          </a:p>
        </p:txBody>
      </p:sp>
    </p:spTree>
    <p:extLst>
      <p:ext uri="{BB962C8B-B14F-4D97-AF65-F5344CB8AC3E}">
        <p14:creationId xmlns:p14="http://schemas.microsoft.com/office/powerpoint/2010/main" val="1327168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1" y="0"/>
            <a:ext cx="4003657" cy="945698"/>
          </a:xfrm>
        </p:spPr>
        <p:txBody>
          <a:bodyPr/>
          <a:lstStyle/>
          <a:p>
            <a:pPr algn="l"/>
            <a:r>
              <a:rPr lang="en-US" sz="2400" b="1" dirty="0"/>
              <a:t>Pitta Dosha (fire &amp;water)</a:t>
            </a:r>
          </a:p>
        </p:txBody>
      </p:sp>
      <p:sp>
        <p:nvSpPr>
          <p:cNvPr id="3" name="Content Placeholder 2"/>
          <p:cNvSpPr>
            <a:spLocks noGrp="1"/>
          </p:cNvSpPr>
          <p:nvPr>
            <p:ph sz="half" idx="1"/>
          </p:nvPr>
        </p:nvSpPr>
        <p:spPr>
          <a:xfrm>
            <a:off x="479778" y="1368778"/>
            <a:ext cx="4127690" cy="4528991"/>
          </a:xfrm>
        </p:spPr>
        <p:txBody>
          <a:bodyPr>
            <a:normAutofit fontScale="70000" lnSpcReduction="20000"/>
          </a:bodyPr>
          <a:lstStyle/>
          <a:p>
            <a:r>
              <a:rPr lang="en-GB" sz="2100" dirty="0">
                <a:solidFill>
                  <a:srgbClr val="09213B"/>
                </a:solidFill>
              </a:rPr>
              <a:t>These students are usually very motivated and focused, like challenge and achieving. They prize intelligence and want to know why. They generally possess average energy &amp; strength. </a:t>
            </a:r>
          </a:p>
          <a:p>
            <a:r>
              <a:rPr lang="en-GB" sz="2100" dirty="0">
                <a:solidFill>
                  <a:srgbClr val="09213B"/>
                </a:solidFill>
              </a:rPr>
              <a:t>However, being driven by mental energy  they prefer to do rather than feel.</a:t>
            </a:r>
          </a:p>
          <a:p>
            <a:r>
              <a:rPr lang="en-GB" sz="2100" dirty="0">
                <a:solidFill>
                  <a:srgbClr val="09213B"/>
                </a:solidFill>
              </a:rPr>
              <a:t>They can be too goal-orientated, being competitive. Generally controlling &amp; wanting more energy. </a:t>
            </a:r>
          </a:p>
          <a:p>
            <a:r>
              <a:rPr lang="en-GB" sz="2100" dirty="0">
                <a:solidFill>
                  <a:srgbClr val="09213B"/>
                </a:solidFill>
              </a:rPr>
              <a:t>Needs explanations i.e. theory, we need to re-orientate these students towards working more sensitively with an inner focus, avoiding end-gaining or pushing excessively.  </a:t>
            </a:r>
          </a:p>
          <a:p>
            <a:r>
              <a:rPr lang="en-GB" sz="2100" dirty="0">
                <a:solidFill>
                  <a:srgbClr val="09213B"/>
                </a:solidFill>
              </a:rPr>
              <a:t>Encouraging a cooling, calming, surrendering emphasis to practice.</a:t>
            </a:r>
          </a:p>
          <a:p>
            <a:endParaRPr lang="en-US" dirty="0">
              <a:solidFill>
                <a:srgbClr val="09213B"/>
              </a:solidFill>
            </a:endParaRPr>
          </a:p>
        </p:txBody>
      </p:sp>
      <p:pic>
        <p:nvPicPr>
          <p:cNvPr id="10" name="Content Placeholder 9" descr="mesomorph.tiff"/>
          <p:cNvPicPr>
            <a:picLocks noGrp="1" noChangeAspect="1"/>
          </p:cNvPicPr>
          <p:nvPr>
            <p:ph sz="half" idx="2"/>
          </p:nvPr>
        </p:nvPicPr>
        <p:blipFill>
          <a:blip r:embed="rId2" cstate="email">
            <a:extLst>
              <a:ext uri="{28A0092B-C50C-407E-A947-70E740481C1C}">
                <a14:useLocalDpi xmlns:a14="http://schemas.microsoft.com/office/drawing/2010/main"/>
              </a:ext>
            </a:extLst>
          </a:blip>
          <a:srcRect l="-3510" r="-3510"/>
          <a:stretch>
            <a:fillRect/>
          </a:stretch>
        </p:blipFill>
        <p:spPr>
          <a:xfrm>
            <a:off x="6349999" y="790222"/>
            <a:ext cx="1241779" cy="2836334"/>
          </a:xfrm>
          <a:prstGeom prst="rect">
            <a:avLst/>
          </a:prstGeom>
          <a:ln>
            <a:noFill/>
          </a:ln>
          <a:effectLst>
            <a:softEdge rad="112500"/>
          </a:effectLst>
        </p:spPr>
      </p:pic>
      <p:sp>
        <p:nvSpPr>
          <p:cNvPr id="11" name="TextBox 10"/>
          <p:cNvSpPr txBox="1"/>
          <p:nvPr/>
        </p:nvSpPr>
        <p:spPr>
          <a:xfrm>
            <a:off x="6039555" y="3866444"/>
            <a:ext cx="2243667" cy="2031325"/>
          </a:xfrm>
          <a:prstGeom prst="rect">
            <a:avLst/>
          </a:prstGeom>
          <a:noFill/>
        </p:spPr>
        <p:txBody>
          <a:bodyPr wrap="square" rtlCol="0">
            <a:spAutoFit/>
          </a:bodyPr>
          <a:lstStyle/>
          <a:p>
            <a:r>
              <a:rPr lang="en-US" i="1" dirty="0">
                <a:solidFill>
                  <a:srgbClr val="09213B"/>
                </a:solidFill>
              </a:rPr>
              <a:t>Typically has a mesomorph body shape; gains muscle easily but also gains fats more easily than ectomorph types</a:t>
            </a:r>
          </a:p>
        </p:txBody>
      </p:sp>
    </p:spTree>
    <p:extLst>
      <p:ext uri="{BB962C8B-B14F-4D97-AF65-F5344CB8AC3E}">
        <p14:creationId xmlns:p14="http://schemas.microsoft.com/office/powerpoint/2010/main" val="3410244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7003" y="470418"/>
            <a:ext cx="4512886" cy="538339"/>
          </a:xfrm>
        </p:spPr>
        <p:txBody>
          <a:bodyPr/>
          <a:lstStyle/>
          <a:p>
            <a:r>
              <a:rPr lang="en-US" sz="2400" b="1" dirty="0"/>
              <a:t>Kapha Dosha (earth &amp; water)</a:t>
            </a:r>
          </a:p>
        </p:txBody>
      </p:sp>
      <p:sp>
        <p:nvSpPr>
          <p:cNvPr id="3" name="Content Placeholder 2"/>
          <p:cNvSpPr>
            <a:spLocks noGrp="1"/>
          </p:cNvSpPr>
          <p:nvPr>
            <p:ph idx="1"/>
          </p:nvPr>
        </p:nvSpPr>
        <p:spPr>
          <a:xfrm>
            <a:off x="4296700" y="1524000"/>
            <a:ext cx="4053923" cy="4524375"/>
          </a:xfrm>
        </p:spPr>
        <p:txBody>
          <a:bodyPr>
            <a:normAutofit fontScale="70000" lnSpcReduction="20000"/>
          </a:bodyPr>
          <a:lstStyle/>
          <a:p>
            <a:r>
              <a:rPr lang="en-GB" dirty="0">
                <a:solidFill>
                  <a:srgbClr val="09213B"/>
                </a:solidFill>
              </a:rPr>
              <a:t>These students are often very relaxed and easy-going. They like familiarity and routine. They want to experience comfort and security. Generally, there is good physical strength and endurance.</a:t>
            </a:r>
          </a:p>
          <a:p>
            <a:r>
              <a:rPr lang="en-GB" dirty="0">
                <a:solidFill>
                  <a:srgbClr val="09213B"/>
                </a:solidFill>
              </a:rPr>
              <a:t>However, they sometimes lack mental focus, and are slower to grasp a concept but then never forget. They have a tendency towards slow  speaking &amp; moving ‘holds or saves energy’</a:t>
            </a:r>
          </a:p>
          <a:p>
            <a:r>
              <a:rPr lang="en-GB" dirty="0">
                <a:solidFill>
                  <a:srgbClr val="09213B"/>
                </a:solidFill>
              </a:rPr>
              <a:t>Needs lots of motivation, encouragement and stimulation. Often helping them to find a new deeper edge is useful.</a:t>
            </a:r>
          </a:p>
          <a:p>
            <a:r>
              <a:rPr lang="en-GB" dirty="0">
                <a:solidFill>
                  <a:srgbClr val="09213B"/>
                </a:solidFill>
              </a:rPr>
              <a:t>Warming and drying practices are good; keep energy moving for wellbeing</a:t>
            </a:r>
            <a:endParaRPr lang="en-US" dirty="0">
              <a:solidFill>
                <a:srgbClr val="09213B"/>
              </a:solidFill>
            </a:endParaRPr>
          </a:p>
        </p:txBody>
      </p:sp>
      <p:sp>
        <p:nvSpPr>
          <p:cNvPr id="4" name="Text Placeholder 3"/>
          <p:cNvSpPr>
            <a:spLocks noGrp="1"/>
          </p:cNvSpPr>
          <p:nvPr>
            <p:ph type="body" sz="half" idx="2"/>
          </p:nvPr>
        </p:nvSpPr>
        <p:spPr>
          <a:xfrm>
            <a:off x="779465" y="3711222"/>
            <a:ext cx="2423758" cy="1509889"/>
          </a:xfrm>
        </p:spPr>
        <p:txBody>
          <a:bodyPr/>
          <a:lstStyle/>
          <a:p>
            <a:r>
              <a:rPr lang="en-US" i="1" dirty="0">
                <a:solidFill>
                  <a:srgbClr val="09213B"/>
                </a:solidFill>
              </a:rPr>
              <a:t>Typically, an ectomorph body shape; can gain muscle and fat easily</a:t>
            </a:r>
          </a:p>
        </p:txBody>
      </p:sp>
      <p:pic>
        <p:nvPicPr>
          <p:cNvPr id="5" name="Picture 4" descr="endomorph.tif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566333" y="1212144"/>
            <a:ext cx="1083602" cy="2329745"/>
          </a:xfrm>
          <a:prstGeom prst="rect">
            <a:avLst/>
          </a:prstGeom>
          <a:ln>
            <a:noFill/>
          </a:ln>
          <a:effectLst>
            <a:softEdge rad="112500"/>
          </a:effectLst>
        </p:spPr>
      </p:pic>
    </p:spTree>
    <p:extLst>
      <p:ext uri="{BB962C8B-B14F-4D97-AF65-F5344CB8AC3E}">
        <p14:creationId xmlns:p14="http://schemas.microsoft.com/office/powerpoint/2010/main" val="21449075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6753</TotalTime>
  <Words>1081</Words>
  <Application>Microsoft Macintosh PowerPoint</Application>
  <PresentationFormat>On-screen Show (4:3)</PresentationFormat>
  <Paragraphs>111</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News Gothic MT</vt:lpstr>
      <vt:lpstr>Wingdings 2</vt:lpstr>
      <vt:lpstr>Breeze</vt:lpstr>
      <vt:lpstr>Adult learning</vt:lpstr>
      <vt:lpstr>PowerPoint Presentation</vt:lpstr>
      <vt:lpstr>Most students are not one type of learner but possess different learning styles in different degrees; what is your learning style?</vt:lpstr>
      <vt:lpstr>PowerPoint Presentation</vt:lpstr>
      <vt:lpstr> Prakruti: your students’ Ayurvedic constitution </vt:lpstr>
      <vt:lpstr>So, although we all possess all of the doshas as innate forces that create structure, and enable the functioning of the mind and body, some will usually be more  dominant. Indeed, most of us have a  dual prakruti such as being vata-pitta, although you will encounter exceptions of a mono or tri-doshic prakruti where someone is for instance primarily vata or an equal blend of all three doshas. We may also find our physiology &amp; psychology are of two different doshas where someone has a vata type body but a pitta type mind……….</vt:lpstr>
      <vt:lpstr>Vata Dosha (air &amp; space)</vt:lpstr>
      <vt:lpstr>Pitta Dosha (fire &amp;water)</vt:lpstr>
      <vt:lpstr>Kapha Dosha (earth &amp; water)</vt:lpstr>
      <vt:lpstr>Learning styles &amp; Teaching Methods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Adult learning</dc:title>
  <dc:creator>sarah beck</dc:creator>
  <cp:lastModifiedBy>Sarah Beck</cp:lastModifiedBy>
  <cp:revision>125</cp:revision>
  <cp:lastPrinted>2021-04-27T12:06:10Z</cp:lastPrinted>
  <dcterms:created xsi:type="dcterms:W3CDTF">2012-07-10T16:50:03Z</dcterms:created>
  <dcterms:modified xsi:type="dcterms:W3CDTF">2021-04-27T12:06:25Z</dcterms:modified>
</cp:coreProperties>
</file>